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9.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12.xml" ContentType="application/vnd.openxmlformats-officedocument.presentationml.tags+xml"/>
  <Override PartName="/ppt/notesSlides/notesSlide16.xml" ContentType="application/vnd.openxmlformats-officedocument.presentationml.notesSlide+xml"/>
  <Override PartName="/ppt/tags/tag13.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14.xml" ContentType="application/vnd.openxmlformats-officedocument.presentationml.tags+xml"/>
  <Override PartName="/ppt/notesSlides/notesSlide26.xml" ContentType="application/vnd.openxmlformats-officedocument.presentationml.notesSlide+xml"/>
  <Override PartName="/ppt/tags/tag15.xml" ContentType="application/vnd.openxmlformats-officedocument.presentationml.tags+xml"/>
  <Override PartName="/ppt/notesSlides/notesSlide27.xml" ContentType="application/vnd.openxmlformats-officedocument.presentationml.notesSlide+xml"/>
  <Override PartName="/ppt/tags/tag16.xml" ContentType="application/vnd.openxmlformats-officedocument.presentationml.tags+xml"/>
  <Override PartName="/ppt/notesSlides/notesSlide28.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notesSlides/notesSlide29.xml" ContentType="application/vnd.openxmlformats-officedocument.presentationml.notesSlide+xml"/>
  <Override PartName="/ppt/tags/tag19.xml" ContentType="application/vnd.openxmlformats-officedocument.presentationml.tags+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257" r:id="rId2"/>
    <p:sldId id="258" r:id="rId3"/>
    <p:sldId id="259" r:id="rId4"/>
    <p:sldId id="260" r:id="rId5"/>
    <p:sldId id="261" r:id="rId6"/>
    <p:sldId id="262" r:id="rId7"/>
    <p:sldId id="263" r:id="rId8"/>
    <p:sldId id="264" r:id="rId9"/>
    <p:sldId id="265" r:id="rId10"/>
    <p:sldId id="266" r:id="rId11"/>
    <p:sldId id="275" r:id="rId12"/>
    <p:sldId id="276" r:id="rId13"/>
    <p:sldId id="277"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4" r:id="rId29"/>
    <p:sldId id="295" r:id="rId30"/>
    <p:sldId id="296" r:id="rId31"/>
    <p:sldId id="297" r:id="rId32"/>
    <p:sldId id="298" r:id="rId33"/>
    <p:sldId id="299" r:id="rId34"/>
    <p:sldId id="300" r:id="rId35"/>
    <p:sldId id="301" r:id="rId36"/>
    <p:sldId id="292" r:id="rId37"/>
    <p:sldId id="293" r:id="rId38"/>
    <p:sldId id="304" r:id="rId39"/>
    <p:sldId id="309" r:id="rId40"/>
    <p:sldId id="308" r:id="rId41"/>
    <p:sldId id="305" r:id="rId42"/>
    <p:sldId id="307" r:id="rId43"/>
    <p:sldId id="310" r:id="rId44"/>
    <p:sldId id="311" r:id="rId45"/>
    <p:sldId id="302" r:id="rId46"/>
    <p:sldId id="303" r:id="rId47"/>
    <p:sldId id="312" r:id="rId48"/>
    <p:sldId id="313" r:id="rId49"/>
    <p:sldId id="314"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56" d="100"/>
          <a:sy n="56" d="100"/>
        </p:scale>
        <p:origin x="537" y="1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tiff>
</file>

<file path=ppt/media/image14.tiff>
</file>

<file path=ppt/media/image15.png>
</file>

<file path=ppt/media/image16.png>
</file>

<file path=ppt/media/image17.tiff>
</file>

<file path=ppt/media/image18.png>
</file>

<file path=ppt/media/image19.png>
</file>

<file path=ppt/media/image2.jpeg>
</file>

<file path=ppt/media/image20.png>
</file>

<file path=ppt/media/image21.tiff>
</file>

<file path=ppt/media/image22.png>
</file>

<file path=ppt/media/image23.tiff>
</file>

<file path=ppt/media/image24.png>
</file>

<file path=ppt/media/image25.png>
</file>

<file path=ppt/media/image26.png>
</file>

<file path=ppt/media/image27.png>
</file>

<file path=ppt/media/image28.png>
</file>

<file path=ppt/media/image3.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CEEC6B-9033-446E-9F84-32B023B79EEA}" type="datetimeFigureOut">
              <a:rPr lang="en-US" smtClean="0"/>
              <a:t>9/23/2020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57A045-925D-4F24-AEC0-3EC9E6333155}" type="slidenum">
              <a:rPr lang="en-US" smtClean="0"/>
              <a:t>‹#›</a:t>
            </a:fld>
            <a:endParaRPr lang="en-US"/>
          </a:p>
        </p:txBody>
      </p:sp>
    </p:spTree>
    <p:extLst>
      <p:ext uri="{BB962C8B-B14F-4D97-AF65-F5344CB8AC3E}">
        <p14:creationId xmlns:p14="http://schemas.microsoft.com/office/powerpoint/2010/main" val="800798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2396927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Question 2</a:t>
            </a:r>
          </a:p>
          <a:p>
            <a:r>
              <a:rPr lang="en-US" dirty="0" smtClean="0"/>
              <a:t>https://www.polleverywhere.com/multiple_choice_polls/UrQrp3N83xr64fl6qThpR</a:t>
            </a:r>
          </a:p>
          <a:p>
            <a:endParaRPr lang="en-US" dirty="0" smtClean="0"/>
          </a:p>
          <a:p>
            <a:r>
              <a:rPr lang="en-US" dirty="0" smtClean="0"/>
              <a:t>A</a:t>
            </a:r>
            <a:endParaRPr lang="en-US" dirty="0"/>
          </a:p>
        </p:txBody>
      </p:sp>
    </p:spTree>
    <p:extLst>
      <p:ext uri="{BB962C8B-B14F-4D97-AF65-F5344CB8AC3E}">
        <p14:creationId xmlns:p14="http://schemas.microsoft.com/office/powerpoint/2010/main" val="23281935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247402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69073AE5-BF50-3547-A257-60972F19A875}" type="slidenum">
              <a:rPr lang="en-US" smtClean="0"/>
              <a:t>16</a:t>
            </a:fld>
            <a:endParaRPr lang="en-US"/>
          </a:p>
        </p:txBody>
      </p:sp>
    </p:spTree>
    <p:extLst>
      <p:ext uri="{BB962C8B-B14F-4D97-AF65-F5344CB8AC3E}">
        <p14:creationId xmlns:p14="http://schemas.microsoft.com/office/powerpoint/2010/main" val="34576426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69073AE5-BF50-3547-A257-60972F19A875}" type="slidenum">
              <a:rPr lang="en-US" smtClean="0"/>
              <a:t>17</a:t>
            </a:fld>
            <a:endParaRPr lang="en-US"/>
          </a:p>
        </p:txBody>
      </p:sp>
    </p:spTree>
    <p:extLst>
      <p:ext uri="{BB962C8B-B14F-4D97-AF65-F5344CB8AC3E}">
        <p14:creationId xmlns:p14="http://schemas.microsoft.com/office/powerpoint/2010/main" val="25542594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69073AE5-BF50-3547-A257-60972F19A875}" type="slidenum">
              <a:rPr lang="en-US" smtClean="0"/>
              <a:t>18</a:t>
            </a:fld>
            <a:endParaRPr lang="en-US"/>
          </a:p>
        </p:txBody>
      </p:sp>
    </p:spTree>
    <p:extLst>
      <p:ext uri="{BB962C8B-B14F-4D97-AF65-F5344CB8AC3E}">
        <p14:creationId xmlns:p14="http://schemas.microsoft.com/office/powerpoint/2010/main" val="3744116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8406744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Question 6</a:t>
            </a:r>
          </a:p>
          <a:p>
            <a:r>
              <a:rPr lang="en-US" dirty="0" smtClean="0"/>
              <a:t>https://www.polleverywhere.com/multiple_choice_polls/CZITQUvWfgAjJvXSqXEAB</a:t>
            </a:r>
          </a:p>
          <a:p>
            <a:endParaRPr lang="en-US" dirty="0" smtClean="0"/>
          </a:p>
          <a:p>
            <a:r>
              <a:rPr lang="en-US" dirty="0" smtClean="0"/>
              <a:t>BCD</a:t>
            </a:r>
            <a:endParaRPr lang="en-US" dirty="0"/>
          </a:p>
        </p:txBody>
      </p:sp>
    </p:spTree>
    <p:extLst>
      <p:ext uri="{BB962C8B-B14F-4D97-AF65-F5344CB8AC3E}">
        <p14:creationId xmlns:p14="http://schemas.microsoft.com/office/powerpoint/2010/main" val="5486385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Question 3</a:t>
            </a:r>
          </a:p>
          <a:p>
            <a:r>
              <a:rPr lang="en-US" dirty="0" smtClean="0"/>
              <a:t>https://www.polleverywhere.com/multiple_choice_polls/bye4FS90EzNMDtFyCvRH8</a:t>
            </a:r>
          </a:p>
          <a:p>
            <a:endParaRPr lang="en-US" dirty="0" smtClean="0"/>
          </a:p>
          <a:p>
            <a:r>
              <a:rPr lang="en-US" dirty="0" smtClean="0"/>
              <a:t>C</a:t>
            </a:r>
            <a:endParaRPr lang="en-US" dirty="0"/>
          </a:p>
        </p:txBody>
      </p:sp>
    </p:spTree>
    <p:extLst>
      <p:ext uri="{BB962C8B-B14F-4D97-AF65-F5344CB8AC3E}">
        <p14:creationId xmlns:p14="http://schemas.microsoft.com/office/powerpoint/2010/main" val="35772040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573895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C</a:t>
            </a:r>
            <a:endParaRPr lang="en-US" dirty="0"/>
          </a:p>
        </p:txBody>
      </p:sp>
    </p:spTree>
    <p:extLst>
      <p:ext uri="{BB962C8B-B14F-4D97-AF65-F5344CB8AC3E}">
        <p14:creationId xmlns:p14="http://schemas.microsoft.com/office/powerpoint/2010/main" val="4217009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What's the most interesting place you've ever visited?</a:t>
            </a:r>
          </a:p>
          <a:p>
            <a:r>
              <a:rPr lang="en-US" dirty="0" smtClean="0"/>
              <a:t>https://www.polleverywhere.com/free_text_polls/ATQTiaa8m9eedGQGD0kZ7</a:t>
            </a:r>
            <a:endParaRPr lang="en-US" dirty="0"/>
          </a:p>
        </p:txBody>
      </p:sp>
    </p:spTree>
    <p:extLst>
      <p:ext uri="{BB962C8B-B14F-4D97-AF65-F5344CB8AC3E}">
        <p14:creationId xmlns:p14="http://schemas.microsoft.com/office/powerpoint/2010/main" val="1818334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G</a:t>
            </a:r>
            <a:endParaRPr lang="en-US" dirty="0"/>
          </a:p>
        </p:txBody>
      </p:sp>
    </p:spTree>
    <p:extLst>
      <p:ext uri="{BB962C8B-B14F-4D97-AF65-F5344CB8AC3E}">
        <p14:creationId xmlns:p14="http://schemas.microsoft.com/office/powerpoint/2010/main" val="21200087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B</a:t>
            </a:r>
            <a:endParaRPr lang="en-US" dirty="0"/>
          </a:p>
        </p:txBody>
      </p:sp>
    </p:spTree>
    <p:extLst>
      <p:ext uri="{BB962C8B-B14F-4D97-AF65-F5344CB8AC3E}">
        <p14:creationId xmlns:p14="http://schemas.microsoft.com/office/powerpoint/2010/main" val="35442917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D</a:t>
            </a:r>
            <a:endParaRPr lang="en-US" dirty="0"/>
          </a:p>
        </p:txBody>
      </p:sp>
    </p:spTree>
    <p:extLst>
      <p:ext uri="{BB962C8B-B14F-4D97-AF65-F5344CB8AC3E}">
        <p14:creationId xmlns:p14="http://schemas.microsoft.com/office/powerpoint/2010/main" val="20263023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D</a:t>
            </a:r>
            <a:endParaRPr lang="en-US" dirty="0"/>
          </a:p>
        </p:txBody>
      </p:sp>
    </p:spTree>
    <p:extLst>
      <p:ext uri="{BB962C8B-B14F-4D97-AF65-F5344CB8AC3E}">
        <p14:creationId xmlns:p14="http://schemas.microsoft.com/office/powerpoint/2010/main" val="11378857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A</a:t>
            </a:r>
            <a:endParaRPr lang="en-US" dirty="0"/>
          </a:p>
        </p:txBody>
      </p:sp>
    </p:spTree>
    <p:extLst>
      <p:ext uri="{BB962C8B-B14F-4D97-AF65-F5344CB8AC3E}">
        <p14:creationId xmlns:p14="http://schemas.microsoft.com/office/powerpoint/2010/main" val="8586540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G</a:t>
            </a:r>
            <a:endParaRPr lang="en-US" dirty="0"/>
          </a:p>
        </p:txBody>
      </p:sp>
    </p:spTree>
    <p:extLst>
      <p:ext uri="{BB962C8B-B14F-4D97-AF65-F5344CB8AC3E}">
        <p14:creationId xmlns:p14="http://schemas.microsoft.com/office/powerpoint/2010/main" val="1725587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Question 4</a:t>
            </a:r>
          </a:p>
          <a:p>
            <a:r>
              <a:rPr lang="en-US" dirty="0" smtClean="0"/>
              <a:t>https://www.polleverywhere.com/multiple_choice_polls/4gQR2guwMgaBjvBSXKxOM</a:t>
            </a:r>
          </a:p>
          <a:p>
            <a:endParaRPr lang="en-US" dirty="0" smtClean="0"/>
          </a:p>
          <a:p>
            <a:r>
              <a:rPr lang="en-US" dirty="0" smtClean="0"/>
              <a:t>D</a:t>
            </a:r>
            <a:endParaRPr lang="en-US" dirty="0"/>
          </a:p>
        </p:txBody>
      </p:sp>
    </p:spTree>
    <p:extLst>
      <p:ext uri="{BB962C8B-B14F-4D97-AF65-F5344CB8AC3E}">
        <p14:creationId xmlns:p14="http://schemas.microsoft.com/office/powerpoint/2010/main" val="15836066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Question 5</a:t>
            </a:r>
          </a:p>
          <a:p>
            <a:r>
              <a:rPr lang="en-US" dirty="0" smtClean="0"/>
              <a:t>https://www.polleverywhere.com/multiple_choice_polls/biNM4zMBawPYH0ZeV9E6g</a:t>
            </a:r>
          </a:p>
          <a:p>
            <a:endParaRPr lang="en-US" dirty="0" smtClean="0"/>
          </a:p>
          <a:p>
            <a:r>
              <a:rPr lang="en-US" dirty="0" smtClean="0"/>
              <a:t>E</a:t>
            </a:r>
            <a:endParaRPr lang="en-US" dirty="0"/>
          </a:p>
        </p:txBody>
      </p:sp>
    </p:spTree>
    <p:extLst>
      <p:ext uri="{BB962C8B-B14F-4D97-AF65-F5344CB8AC3E}">
        <p14:creationId xmlns:p14="http://schemas.microsoft.com/office/powerpoint/2010/main" val="32288349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Question 7</a:t>
            </a:r>
          </a:p>
          <a:p>
            <a:r>
              <a:rPr lang="en-US" dirty="0" smtClean="0"/>
              <a:t>https://www.polleverywhere.com/multiple_choice_polls/n0deVsAwTxVOcAgRArtJX</a:t>
            </a:r>
            <a:endParaRPr lang="en-US" dirty="0"/>
          </a:p>
        </p:txBody>
      </p:sp>
    </p:spTree>
    <p:extLst>
      <p:ext uri="{BB962C8B-B14F-4D97-AF65-F5344CB8AC3E}">
        <p14:creationId xmlns:p14="http://schemas.microsoft.com/office/powerpoint/2010/main" val="9111362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Question 12</a:t>
            </a:r>
          </a:p>
          <a:p>
            <a:r>
              <a:rPr lang="en-US" dirty="0" smtClean="0"/>
              <a:t>https://www.polleverywhere.com/multiple_choice_polls/JfYUPsmUzUz0mh69EgIyb</a:t>
            </a:r>
            <a:endParaRPr lang="en-US" dirty="0"/>
          </a:p>
        </p:txBody>
      </p:sp>
    </p:spTree>
    <p:extLst>
      <p:ext uri="{BB962C8B-B14F-4D97-AF65-F5344CB8AC3E}">
        <p14:creationId xmlns:p14="http://schemas.microsoft.com/office/powerpoint/2010/main" val="36955116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mtClean="0"/>
              <a:t>
Poll Title: The complexity of the algorithm below is O(1).
https://www.polleverywhere.com/multiple_choice_polls/6wNk4E2mfUjZMNV7nhA38?display_state=instructions&amp;activity_state=opened&amp;state=opened&amp;flow=Instructor&amp;onscreen=persist</a:t>
            </a:r>
            <a:endParaRPr lang="en-US"/>
          </a:p>
        </p:txBody>
      </p:sp>
      <p:sp>
        <p:nvSpPr>
          <p:cNvPr id="4" name="TextBox 3"/>
          <p:cNvSpPr txBox="1"/>
          <p:nvPr/>
        </p:nvSpPr>
        <p:spPr>
          <a:xfrm>
            <a:off x="0" y="0"/>
            <a:ext cx="3810000" cy="12700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9748348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Question 13</a:t>
            </a:r>
          </a:p>
          <a:p>
            <a:r>
              <a:rPr lang="en-US" dirty="0" smtClean="0"/>
              <a:t>https://www.polleverywhere.com/multiple_choice_polls/IhFMEMWUymIC7oF3aySyI</a:t>
            </a:r>
            <a:endParaRPr lang="en-US" dirty="0"/>
          </a:p>
        </p:txBody>
      </p:sp>
    </p:spTree>
    <p:extLst>
      <p:ext uri="{BB962C8B-B14F-4D97-AF65-F5344CB8AC3E}">
        <p14:creationId xmlns:p14="http://schemas.microsoft.com/office/powerpoint/2010/main" val="4045650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mtClean="0"/>
              <a:t>
Poll Title: The complexity of the algorithm below is O(1).
https://www.polleverywhere.com/multiple_choice_polls/6wNk4E2mfUjZMNV7nhA38?display_state=chart&amp;activity_state=closed&amp;state=closed&amp;flow=Instructor&amp;onscreen=persist</a:t>
            </a:r>
            <a:endParaRPr lang="en-US"/>
          </a:p>
        </p:txBody>
      </p:sp>
      <p:sp>
        <p:nvSpPr>
          <p:cNvPr id="4" name="TextBox 3"/>
          <p:cNvSpPr txBox="1"/>
          <p:nvPr/>
        </p:nvSpPr>
        <p:spPr>
          <a:xfrm>
            <a:off x="0" y="0"/>
            <a:ext cx="3810000" cy="12700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256030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mtClean="0"/>
              <a:t>
Poll Title: The complexity of the algorithm below is O(1).
https://www.polleverywhere.com/multiple_choice_polls/6wNk4E2mfUjZMNV7nhA38?display_state=chart&amp;activity_state=closed&amp;display=correctness&amp;state=closed&amp;flow=Instructor&amp;onscreen=persist</a:t>
            </a:r>
            <a:endParaRPr lang="en-US"/>
          </a:p>
        </p:txBody>
      </p:sp>
      <p:sp>
        <p:nvSpPr>
          <p:cNvPr id="4" name="TextBox 3"/>
          <p:cNvSpPr txBox="1"/>
          <p:nvPr/>
        </p:nvSpPr>
        <p:spPr>
          <a:xfrm>
            <a:off x="0" y="0"/>
            <a:ext cx="3810000" cy="12700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323218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mtClean="0"/>
              <a:t>
Poll Title: The complexity of the algorithm below is O(1).
https://www.polleverywhere.com/multiple_choice_polls/AcW3i8gU5k0gdi6mMPGKw?display_state=instructions&amp;activity_state=opened&amp;state=opened&amp;flow=Instructor&amp;onscreen=persist</a:t>
            </a:r>
            <a:endParaRPr lang="en-US"/>
          </a:p>
        </p:txBody>
      </p:sp>
      <p:sp>
        <p:nvSpPr>
          <p:cNvPr id="4" name="TextBox 3"/>
          <p:cNvSpPr txBox="1"/>
          <p:nvPr/>
        </p:nvSpPr>
        <p:spPr>
          <a:xfrm>
            <a:off x="0" y="0"/>
            <a:ext cx="3810000" cy="12700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253004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mtClean="0"/>
              <a:t>
Poll Title: The complexity of the algorithm below is O(1).
https://www.polleverywhere.com/multiple_choice_polls/AcW3i8gU5k0gdi6mMPGKw?display_state=chart&amp;activity_state=closed&amp;state=closed&amp;flow=Instructor&amp;onscreen=persist</a:t>
            </a:r>
            <a:endParaRPr lang="en-US"/>
          </a:p>
        </p:txBody>
      </p:sp>
      <p:sp>
        <p:nvSpPr>
          <p:cNvPr id="4" name="TextBox 3"/>
          <p:cNvSpPr txBox="1"/>
          <p:nvPr/>
        </p:nvSpPr>
        <p:spPr>
          <a:xfrm>
            <a:off x="0" y="0"/>
            <a:ext cx="3810000" cy="12700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2410779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mtClean="0"/>
              <a:t>
Poll Title: The complexity of the algorithm below is O(1).
https://www.polleverywhere.com/multiple_choice_polls/AcW3i8gU5k0gdi6mMPGKw?display_state=chart&amp;activity_state=closed&amp;display=correctness&amp;state=closed&amp;flow=Instructor&amp;onscreen=persist</a:t>
            </a:r>
            <a:endParaRPr lang="en-US"/>
          </a:p>
        </p:txBody>
      </p:sp>
      <p:sp>
        <p:nvSpPr>
          <p:cNvPr id="4" name="TextBox 3"/>
          <p:cNvSpPr txBox="1"/>
          <p:nvPr/>
        </p:nvSpPr>
        <p:spPr>
          <a:xfrm>
            <a:off x="0" y="0"/>
            <a:ext cx="3810000" cy="127000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672242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Question 1</a:t>
            </a:r>
          </a:p>
          <a:p>
            <a:r>
              <a:rPr lang="en-US" dirty="0" smtClean="0"/>
              <a:t>https://www.polleverywhere.com/multiple_choice_polls/7MlZ80N6mfzEjTja85wre</a:t>
            </a:r>
          </a:p>
          <a:p>
            <a:endParaRPr lang="en-US" dirty="0" smtClean="0"/>
          </a:p>
          <a:p>
            <a:r>
              <a:rPr lang="en-US" dirty="0" smtClean="0"/>
              <a:t>C</a:t>
            </a:r>
            <a:endParaRPr lang="en-US" dirty="0"/>
          </a:p>
        </p:txBody>
      </p:sp>
    </p:spTree>
    <p:extLst>
      <p:ext uri="{BB962C8B-B14F-4D97-AF65-F5344CB8AC3E}">
        <p14:creationId xmlns:p14="http://schemas.microsoft.com/office/powerpoint/2010/main" val="33713567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FA580ED-A6DC-49B8-BC25-D8912A72217E}" type="datetimeFigureOut">
              <a:rPr lang="en-US" smtClean="0"/>
              <a:t>9/23/2020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EB8896-81CD-4AF8-B1A0-CCC7F927D4AA}" type="slidenum">
              <a:rPr lang="en-US" smtClean="0"/>
              <a:t>‹#›</a:t>
            </a:fld>
            <a:endParaRPr lang="en-US"/>
          </a:p>
        </p:txBody>
      </p:sp>
    </p:spTree>
    <p:extLst>
      <p:ext uri="{BB962C8B-B14F-4D97-AF65-F5344CB8AC3E}">
        <p14:creationId xmlns:p14="http://schemas.microsoft.com/office/powerpoint/2010/main" val="663448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FA580ED-A6DC-49B8-BC25-D8912A72217E}" type="datetimeFigureOut">
              <a:rPr lang="en-US" smtClean="0"/>
              <a:t>9/23/2020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EB8896-81CD-4AF8-B1A0-CCC7F927D4AA}" type="slidenum">
              <a:rPr lang="en-US" smtClean="0"/>
              <a:t>‹#›</a:t>
            </a:fld>
            <a:endParaRPr lang="en-US"/>
          </a:p>
        </p:txBody>
      </p:sp>
    </p:spTree>
    <p:extLst>
      <p:ext uri="{BB962C8B-B14F-4D97-AF65-F5344CB8AC3E}">
        <p14:creationId xmlns:p14="http://schemas.microsoft.com/office/powerpoint/2010/main" val="12385880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FA580ED-A6DC-49B8-BC25-D8912A72217E}" type="datetimeFigureOut">
              <a:rPr lang="en-US" smtClean="0"/>
              <a:t>9/23/2020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EB8896-81CD-4AF8-B1A0-CCC7F927D4AA}" type="slidenum">
              <a:rPr lang="en-US" smtClean="0"/>
              <a:t>‹#›</a:t>
            </a:fld>
            <a:endParaRPr lang="en-US"/>
          </a:p>
        </p:txBody>
      </p:sp>
    </p:spTree>
    <p:extLst>
      <p:ext uri="{BB962C8B-B14F-4D97-AF65-F5344CB8AC3E}">
        <p14:creationId xmlns:p14="http://schemas.microsoft.com/office/powerpoint/2010/main" val="1771454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FA580ED-A6DC-49B8-BC25-D8912A72217E}" type="datetimeFigureOut">
              <a:rPr lang="en-US" smtClean="0"/>
              <a:t>9/23/2020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EB8896-81CD-4AF8-B1A0-CCC7F927D4AA}" type="slidenum">
              <a:rPr lang="en-US" smtClean="0"/>
              <a:t>‹#›</a:t>
            </a:fld>
            <a:endParaRPr lang="en-US"/>
          </a:p>
        </p:txBody>
      </p:sp>
    </p:spTree>
    <p:extLst>
      <p:ext uri="{BB962C8B-B14F-4D97-AF65-F5344CB8AC3E}">
        <p14:creationId xmlns:p14="http://schemas.microsoft.com/office/powerpoint/2010/main" val="1694188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FA580ED-A6DC-49B8-BC25-D8912A72217E}" type="datetimeFigureOut">
              <a:rPr lang="en-US" smtClean="0"/>
              <a:t>9/23/2020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1EB8896-81CD-4AF8-B1A0-CCC7F927D4AA}" type="slidenum">
              <a:rPr lang="en-US" smtClean="0"/>
              <a:t>‹#›</a:t>
            </a:fld>
            <a:endParaRPr lang="en-US"/>
          </a:p>
        </p:txBody>
      </p:sp>
    </p:spTree>
    <p:extLst>
      <p:ext uri="{BB962C8B-B14F-4D97-AF65-F5344CB8AC3E}">
        <p14:creationId xmlns:p14="http://schemas.microsoft.com/office/powerpoint/2010/main" val="2148909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FA580ED-A6DC-49B8-BC25-D8912A72217E}" type="datetimeFigureOut">
              <a:rPr lang="en-US" smtClean="0"/>
              <a:t>9/23/2020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EB8896-81CD-4AF8-B1A0-CCC7F927D4AA}" type="slidenum">
              <a:rPr lang="en-US" smtClean="0"/>
              <a:t>‹#›</a:t>
            </a:fld>
            <a:endParaRPr lang="en-US"/>
          </a:p>
        </p:txBody>
      </p:sp>
    </p:spTree>
    <p:extLst>
      <p:ext uri="{BB962C8B-B14F-4D97-AF65-F5344CB8AC3E}">
        <p14:creationId xmlns:p14="http://schemas.microsoft.com/office/powerpoint/2010/main" val="1599506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FA580ED-A6DC-49B8-BC25-D8912A72217E}" type="datetimeFigureOut">
              <a:rPr lang="en-US" smtClean="0"/>
              <a:t>9/23/2020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1EB8896-81CD-4AF8-B1A0-CCC7F927D4AA}" type="slidenum">
              <a:rPr lang="en-US" smtClean="0"/>
              <a:t>‹#›</a:t>
            </a:fld>
            <a:endParaRPr lang="en-US"/>
          </a:p>
        </p:txBody>
      </p:sp>
    </p:spTree>
    <p:extLst>
      <p:ext uri="{BB962C8B-B14F-4D97-AF65-F5344CB8AC3E}">
        <p14:creationId xmlns:p14="http://schemas.microsoft.com/office/powerpoint/2010/main" val="980660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FA580ED-A6DC-49B8-BC25-D8912A72217E}" type="datetimeFigureOut">
              <a:rPr lang="en-US" smtClean="0"/>
              <a:t>9/23/2020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1EB8896-81CD-4AF8-B1A0-CCC7F927D4AA}" type="slidenum">
              <a:rPr lang="en-US" smtClean="0"/>
              <a:t>‹#›</a:t>
            </a:fld>
            <a:endParaRPr lang="en-US"/>
          </a:p>
        </p:txBody>
      </p:sp>
    </p:spTree>
    <p:extLst>
      <p:ext uri="{BB962C8B-B14F-4D97-AF65-F5344CB8AC3E}">
        <p14:creationId xmlns:p14="http://schemas.microsoft.com/office/powerpoint/2010/main" val="16987406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A580ED-A6DC-49B8-BC25-D8912A72217E}" type="datetimeFigureOut">
              <a:rPr lang="en-US" smtClean="0"/>
              <a:t>9/23/2020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1EB8896-81CD-4AF8-B1A0-CCC7F927D4AA}" type="slidenum">
              <a:rPr lang="en-US" smtClean="0"/>
              <a:t>‹#›</a:t>
            </a:fld>
            <a:endParaRPr lang="en-US"/>
          </a:p>
        </p:txBody>
      </p:sp>
    </p:spTree>
    <p:extLst>
      <p:ext uri="{BB962C8B-B14F-4D97-AF65-F5344CB8AC3E}">
        <p14:creationId xmlns:p14="http://schemas.microsoft.com/office/powerpoint/2010/main" val="4066133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FA580ED-A6DC-49B8-BC25-D8912A72217E}" type="datetimeFigureOut">
              <a:rPr lang="en-US" smtClean="0"/>
              <a:t>9/23/2020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EB8896-81CD-4AF8-B1A0-CCC7F927D4AA}" type="slidenum">
              <a:rPr lang="en-US" smtClean="0"/>
              <a:t>‹#›</a:t>
            </a:fld>
            <a:endParaRPr lang="en-US"/>
          </a:p>
        </p:txBody>
      </p:sp>
    </p:spTree>
    <p:extLst>
      <p:ext uri="{BB962C8B-B14F-4D97-AF65-F5344CB8AC3E}">
        <p14:creationId xmlns:p14="http://schemas.microsoft.com/office/powerpoint/2010/main" val="10665547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FA580ED-A6DC-49B8-BC25-D8912A72217E}" type="datetimeFigureOut">
              <a:rPr lang="en-US" smtClean="0"/>
              <a:t>9/23/2020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1EB8896-81CD-4AF8-B1A0-CCC7F927D4AA}" type="slidenum">
              <a:rPr lang="en-US" smtClean="0"/>
              <a:t>‹#›</a:t>
            </a:fld>
            <a:endParaRPr lang="en-US"/>
          </a:p>
        </p:txBody>
      </p:sp>
    </p:spTree>
    <p:extLst>
      <p:ext uri="{BB962C8B-B14F-4D97-AF65-F5344CB8AC3E}">
        <p14:creationId xmlns:p14="http://schemas.microsoft.com/office/powerpoint/2010/main" val="1867079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FA580ED-A6DC-49B8-BC25-D8912A72217E}" type="datetimeFigureOut">
              <a:rPr lang="en-US" smtClean="0"/>
              <a:t>9/23/2020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EB8896-81CD-4AF8-B1A0-CCC7F927D4AA}" type="slidenum">
              <a:rPr lang="en-US" smtClean="0"/>
              <a:t>‹#›</a:t>
            </a:fld>
            <a:endParaRPr lang="en-US"/>
          </a:p>
        </p:txBody>
      </p:sp>
    </p:spTree>
    <p:extLst>
      <p:ext uri="{BB962C8B-B14F-4D97-AF65-F5344CB8AC3E}">
        <p14:creationId xmlns:p14="http://schemas.microsoft.com/office/powerpoint/2010/main" val="409594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7.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9.xml"/><Relationship Id="rId1" Type="http://schemas.openxmlformats.org/officeDocument/2006/relationships/tags" Target="../tags/tag8.xml"/><Relationship Id="rId5" Type="http://schemas.openxmlformats.org/officeDocument/2006/relationships/image" Target="../media/image11.png"/><Relationship Id="rId4"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1.xml"/><Relationship Id="rId1" Type="http://schemas.openxmlformats.org/officeDocument/2006/relationships/tags" Target="../tags/tag10.xml"/><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1.xm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1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13.xml"/><Relationship Id="rId5" Type="http://schemas.openxmlformats.org/officeDocument/2006/relationships/image" Target="../media/image17.tiff"/><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14.xml"/><Relationship Id="rId5" Type="http://schemas.openxmlformats.org/officeDocument/2006/relationships/image" Target="../media/image23.tiff"/><Relationship Id="rId4" Type="http://schemas.openxmlformats.org/officeDocument/2006/relationships/image" Target="../media/image22.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15.xml"/><Relationship Id="rId4" Type="http://schemas.openxmlformats.org/officeDocument/2006/relationships/image" Target="../media/image24.png"/></Relationships>
</file>

<file path=ppt/slides/_rels/slide3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7.xml"/><Relationship Id="rId4" Type="http://schemas.openxmlformats.org/officeDocument/2006/relationships/image" Target="../media/image31.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hyperlink" Target="https://www.vogella.com/tutorials/JUnit/article.html#usingjunit_asserts" TargetMode="Externa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tags" Target="../tags/tag16.xml"/><Relationship Id="rId4" Type="http://schemas.openxmlformats.org/officeDocument/2006/relationships/image" Target="../media/image32.png"/></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8.xml"/><Relationship Id="rId1" Type="http://schemas.openxmlformats.org/officeDocument/2006/relationships/tags" Target="../tags/tag17.xml"/><Relationship Id="rId5" Type="http://schemas.openxmlformats.org/officeDocument/2006/relationships/image" Target="../media/image33.png"/><Relationship Id="rId4" Type="http://schemas.openxmlformats.org/officeDocument/2006/relationships/notesSlide" Target="../notesSlides/notesSlide29.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tags" Target="../tags/tag19.xml"/><Relationship Id="rId4" Type="http://schemas.openxmlformats.org/officeDocument/2006/relationships/image" Target="../media/image3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4.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5.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6.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Data Structures &amp; Algorithms…"/>
          <p:cNvSpPr txBox="1">
            <a:spLocks noGrp="1"/>
          </p:cNvSpPr>
          <p:nvPr>
            <p:ph type="ctrTitle"/>
          </p:nvPr>
        </p:nvSpPr>
        <p:spPr>
          <a:prstGeom prst="rect">
            <a:avLst/>
          </a:prstGeom>
        </p:spPr>
        <p:txBody>
          <a:bodyPr>
            <a:normAutofit/>
          </a:bodyPr>
          <a:lstStyle/>
          <a:p>
            <a:r>
              <a:rPr dirty="0"/>
              <a:t>Data Structures &amp; Algorithms</a:t>
            </a:r>
          </a:p>
          <a:p>
            <a:r>
              <a:rPr dirty="0"/>
              <a:t>Week </a:t>
            </a:r>
            <a:r>
              <a:rPr lang="en-US" dirty="0" smtClean="0"/>
              <a:t>3</a:t>
            </a:r>
            <a:endParaRPr dirty="0"/>
          </a:p>
        </p:txBody>
      </p:sp>
      <p:sp>
        <p:nvSpPr>
          <p:cNvPr id="266" name="Dr. Celine Latulipe…"/>
          <p:cNvSpPr txBox="1">
            <a:spLocks noGrp="1"/>
          </p:cNvSpPr>
          <p:nvPr>
            <p:ph type="subTitle" sz="quarter" idx="1"/>
          </p:nvPr>
        </p:nvSpPr>
        <p:spPr>
          <a:xfrm>
            <a:off x="1524000" y="3602037"/>
            <a:ext cx="9144000" cy="1655762"/>
          </a:xfrm>
          <a:prstGeom prst="rect">
            <a:avLst/>
          </a:prstGeom>
        </p:spPr>
        <p:txBody>
          <a:bodyPr>
            <a:normAutofit lnSpcReduction="10000"/>
          </a:bodyPr>
          <a:lstStyle/>
          <a:p>
            <a:r>
              <a:rPr lang="en-US" dirty="0" smtClean="0"/>
              <a:t>ITCS 2214 @ CCI at </a:t>
            </a:r>
            <a:r>
              <a:rPr dirty="0" smtClean="0"/>
              <a:t>UNC Charlotte</a:t>
            </a:r>
            <a:endParaRPr lang="en-US" dirty="0" smtClean="0"/>
          </a:p>
          <a:p>
            <a:endParaRPr lang="en-US" dirty="0"/>
          </a:p>
          <a:p>
            <a:r>
              <a:rPr lang="en-US" dirty="0" smtClean="0"/>
              <a:t>Adapted from Dr. Celine </a:t>
            </a:r>
            <a:r>
              <a:rPr lang="en-US" dirty="0" err="1"/>
              <a:t>Latulipe</a:t>
            </a:r>
            <a:r>
              <a:rPr lang="en-US" dirty="0" err="1" smtClean="0"/>
              <a:t>‘s</a:t>
            </a:r>
            <a:r>
              <a:rPr lang="en-US" dirty="0" smtClean="0"/>
              <a:t> original version</a:t>
            </a:r>
          </a:p>
          <a:p>
            <a:r>
              <a:rPr lang="en-US" dirty="0" smtClean="0"/>
              <a:t>Qiong Cheng</a:t>
            </a:r>
            <a:endParaRPr dirty="0"/>
          </a:p>
        </p:txBody>
      </p:sp>
    </p:spTree>
    <p:extLst>
      <p:ext uri="{BB962C8B-B14F-4D97-AF65-F5344CB8AC3E}">
        <p14:creationId xmlns:p14="http://schemas.microsoft.com/office/powerpoint/2010/main" val="1948507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11684000" cy="6350000"/>
          </a:xfrm>
          <a:prstGeom prst="rect">
            <a:avLst/>
          </a:prstGeom>
        </p:spPr>
      </p:pic>
    </p:spTree>
    <p:extLst>
      <p:ext uri="{BB962C8B-B14F-4D97-AF65-F5344CB8AC3E}">
        <p14:creationId xmlns:p14="http://schemas.microsoft.com/office/powerpoint/2010/main" val="12019228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9000" y="2174875"/>
            <a:ext cx="10515600" cy="1325563"/>
          </a:xfrm>
        </p:spPr>
        <p:txBody>
          <a:bodyPr>
            <a:normAutofit fontScale="90000"/>
          </a:bodyPr>
          <a:lstStyle/>
          <a:p>
            <a:r>
              <a:rPr lang="en-US" dirty="0" smtClean="0"/>
              <a:t>Algorithm analysis: to analyze </a:t>
            </a:r>
            <a:r>
              <a:rPr lang="en-US" b="1" dirty="0"/>
              <a:t>how runtime of an algorithm scales as the input size </a:t>
            </a:r>
            <a:r>
              <a:rPr lang="en-US" b="1" dirty="0" smtClean="0"/>
              <a:t>increases to infinity </a:t>
            </a:r>
            <a:endParaRPr lang="en-US" b="1" dirty="0"/>
          </a:p>
        </p:txBody>
      </p:sp>
    </p:spTree>
    <p:extLst>
      <p:ext uri="{BB962C8B-B14F-4D97-AF65-F5344CB8AC3E}">
        <p14:creationId xmlns:p14="http://schemas.microsoft.com/office/powerpoint/2010/main" val="10527336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1700" y="1171575"/>
            <a:ext cx="10515600" cy="1325563"/>
          </a:xfrm>
        </p:spPr>
        <p:txBody>
          <a:bodyPr/>
          <a:lstStyle/>
          <a:p>
            <a:r>
              <a:rPr lang="en-US" dirty="0" smtClean="0"/>
              <a:t>Time Complexity Analysis</a:t>
            </a:r>
            <a:endParaRPr lang="en-US" dirty="0"/>
          </a:p>
        </p:txBody>
      </p:sp>
      <p:sp>
        <p:nvSpPr>
          <p:cNvPr id="4" name="TextBox 3"/>
          <p:cNvSpPr txBox="1"/>
          <p:nvPr/>
        </p:nvSpPr>
        <p:spPr>
          <a:xfrm>
            <a:off x="1473200" y="3060700"/>
            <a:ext cx="9545240"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3600" b="0" i="0" u="sng" strike="noStrike" cap="none" spc="0" normalizeH="0" baseline="0" dirty="0" smtClean="0">
                <a:ln>
                  <a:noFill/>
                </a:ln>
                <a:solidFill>
                  <a:srgbClr val="000000"/>
                </a:solidFill>
                <a:effectLst/>
                <a:uFillTx/>
                <a:latin typeface="+mj-lt"/>
                <a:ea typeface="+mj-ea"/>
                <a:cs typeface="+mj-cs"/>
                <a:sym typeface="Calibri"/>
              </a:rPr>
              <a:t>First, count the steps under a given input instance </a:t>
            </a:r>
          </a:p>
        </p:txBody>
      </p:sp>
      <p:sp>
        <p:nvSpPr>
          <p:cNvPr id="5" name="TextBox 4"/>
          <p:cNvSpPr txBox="1"/>
          <p:nvPr/>
        </p:nvSpPr>
        <p:spPr>
          <a:xfrm>
            <a:off x="1741090" y="4070350"/>
            <a:ext cx="9277350" cy="18158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smtClean="0">
                <a:ln>
                  <a:noFill/>
                </a:ln>
                <a:solidFill>
                  <a:srgbClr val="000000"/>
                </a:solidFill>
                <a:effectLst/>
                <a:uFillTx/>
                <a:sym typeface="Calibri"/>
              </a:rPr>
              <a:t>Best</a:t>
            </a:r>
            <a:r>
              <a:rPr kumimoji="0" lang="en-US" sz="2800" b="1" i="0" u="none" strike="noStrike" cap="none" spc="0" normalizeH="0" dirty="0" smtClean="0">
                <a:ln>
                  <a:noFill/>
                </a:ln>
                <a:solidFill>
                  <a:srgbClr val="000000"/>
                </a:solidFill>
                <a:effectLst/>
                <a:uFillTx/>
                <a:sym typeface="Calibri"/>
              </a:rPr>
              <a:t> case</a:t>
            </a:r>
            <a:r>
              <a:rPr kumimoji="0" lang="en-US" sz="2800" b="0" i="0" u="none" strike="noStrike" cap="none" spc="0" normalizeH="0" dirty="0" smtClean="0">
                <a:ln>
                  <a:noFill/>
                </a:ln>
                <a:solidFill>
                  <a:srgbClr val="000000"/>
                </a:solidFill>
                <a:effectLst/>
                <a:uFillTx/>
                <a:sym typeface="Calibri"/>
              </a:rPr>
              <a:t>: under a certain input instance, your codes take less step to finish.</a:t>
            </a:r>
          </a:p>
          <a:p>
            <a:r>
              <a:rPr lang="en-US" sz="2800" b="1" baseline="0" dirty="0" smtClean="0"/>
              <a:t>Worst</a:t>
            </a:r>
            <a:r>
              <a:rPr lang="en-US" sz="2800" b="1" dirty="0" smtClean="0"/>
              <a:t> case</a:t>
            </a:r>
            <a:r>
              <a:rPr lang="en-US" sz="2800" dirty="0" smtClean="0"/>
              <a:t>: </a:t>
            </a:r>
            <a:r>
              <a:rPr lang="en-US" sz="2800" dirty="0"/>
              <a:t>under a certain input instance, your codes take </a:t>
            </a:r>
            <a:r>
              <a:rPr lang="en-US" sz="2800" dirty="0" smtClean="0"/>
              <a:t>most step </a:t>
            </a:r>
            <a:r>
              <a:rPr lang="en-US" sz="2800" dirty="0"/>
              <a:t>to finish</a:t>
            </a:r>
            <a:endParaRPr kumimoji="0" lang="en-US" sz="2800" b="0" i="0" u="none" strike="noStrike" cap="none" spc="0" normalizeH="0" baseline="0" dirty="0">
              <a:ln>
                <a:noFill/>
              </a:ln>
              <a:solidFill>
                <a:srgbClr val="000000"/>
              </a:solidFill>
              <a:effectLst/>
              <a:uFillTx/>
              <a:sym typeface="Calibri"/>
            </a:endParaRPr>
          </a:p>
        </p:txBody>
      </p:sp>
    </p:spTree>
    <p:extLst>
      <p:ext uri="{BB962C8B-B14F-4D97-AF65-F5344CB8AC3E}">
        <p14:creationId xmlns:p14="http://schemas.microsoft.com/office/powerpoint/2010/main" val="7881667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4532244" y="3101009"/>
            <a:ext cx="7596256" cy="3693491"/>
          </a:xfrm>
          <a:prstGeom prst="rect">
            <a:avLst/>
          </a:prstGeom>
        </p:spPr>
      </p:pic>
      <p:sp>
        <p:nvSpPr>
          <p:cNvPr id="6" name="TPQuestion"/>
          <p:cNvSpPr txBox="1">
            <a:spLocks/>
          </p:cNvSpPr>
          <p:nvPr/>
        </p:nvSpPr>
        <p:spPr>
          <a:xfrm>
            <a:off x="274320" y="0"/>
            <a:ext cx="11567160" cy="3215322"/>
          </a:xfrm>
          <a:prstGeom prst="rect">
            <a:avLst/>
          </a:prstGeom>
        </p:spPr>
        <p:txBody>
          <a:bodyPr/>
          <a:lstStyle>
            <a:lvl1pPr algn="ctr" rtl="0" eaLnBrk="1" fontAlgn="base" hangingPunct="1">
              <a:spcBef>
                <a:spcPct val="0"/>
              </a:spcBef>
              <a:spcAft>
                <a:spcPct val="0"/>
              </a:spcAft>
              <a:defRPr sz="4400" kern="1200">
                <a:solidFill>
                  <a:schemeClr val="tx1"/>
                </a:solidFill>
                <a:latin typeface="+mj-lt"/>
                <a:ea typeface="MS PGothic" pitchFamily="34" charset="-128"/>
                <a:cs typeface="MS PGothic" charset="0"/>
              </a:defRPr>
            </a:lvl1pPr>
            <a:lvl2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2pPr>
            <a:lvl3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3pPr>
            <a:lvl4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4pPr>
            <a:lvl5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a:lstStyle>
          <a:p>
            <a:pPr algn="l"/>
            <a:r>
              <a:rPr lang="en-US" altLang="en-US" dirty="0" smtClean="0">
                <a:ea typeface="MS PGothic" charset="-128"/>
              </a:rPr>
              <a:t>1. If we have an array that has 300 random </a:t>
            </a:r>
            <a:r>
              <a:rPr lang="en-US" altLang="en-US" dirty="0" err="1" smtClean="0">
                <a:ea typeface="MS PGothic" charset="-128"/>
              </a:rPr>
              <a:t>ints</a:t>
            </a:r>
            <a:r>
              <a:rPr lang="en-US" altLang="en-US" dirty="0" smtClean="0">
                <a:ea typeface="MS PGothic" charset="-128"/>
              </a:rPr>
              <a:t>, what is the </a:t>
            </a:r>
            <a:r>
              <a:rPr lang="en-US" altLang="en-US" b="1" dirty="0" smtClean="0">
                <a:ea typeface="MS PGothic" charset="-128"/>
              </a:rPr>
              <a:t>best case </a:t>
            </a:r>
            <a:r>
              <a:rPr lang="en-US" altLang="en-US" dirty="0" smtClean="0">
                <a:ea typeface="MS PGothic" charset="-128"/>
              </a:rPr>
              <a:t>number of comparisons that will need to be done to check and see if the array contains the number 985?</a:t>
            </a:r>
            <a:endParaRPr lang="en-US" altLang="en-US" dirty="0">
              <a:ea typeface="MS PGothic" charset="-128"/>
            </a:endParaRPr>
          </a:p>
        </p:txBody>
      </p:sp>
      <p:sp>
        <p:nvSpPr>
          <p:cNvPr id="7" name="TPAnswers"/>
          <p:cNvSpPr txBox="1">
            <a:spLocks/>
          </p:cNvSpPr>
          <p:nvPr>
            <p:custDataLst>
              <p:tags r:id="rId2"/>
            </p:custDataLst>
          </p:nvPr>
        </p:nvSpPr>
        <p:spPr>
          <a:xfrm>
            <a:off x="274320" y="3489960"/>
            <a:ext cx="3810000" cy="3078164"/>
          </a:xfrm>
          <a:prstGeom prst="rect">
            <a:avLst/>
          </a:prstGeom>
        </p:spPr>
        <p:txBody>
          <a:bodyPr>
            <a:normAutofit/>
          </a:bodyPr>
          <a:lst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S PGothic" pitchFamily="34" charset="-128"/>
                <a:cs typeface="MS PGothic" charset="0"/>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S PGothic" pitchFamily="34" charset="-128"/>
                <a:cs typeface="MS PGothic" charset="0"/>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S PGothic" pitchFamily="34" charset="-128"/>
                <a:cs typeface="MS PGothic" charset="0"/>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buFont typeface="Arial" charset="0"/>
              <a:buAutoNum type="alphaUcPeriod"/>
            </a:pPr>
            <a:r>
              <a:rPr lang="en-US" altLang="en-US" smtClean="0">
                <a:ea typeface="MS PGothic" charset="-128"/>
              </a:rPr>
              <a:t>300</a:t>
            </a:r>
          </a:p>
          <a:p>
            <a:pPr marL="514350" indent="-514350">
              <a:buFont typeface="Arial" charset="0"/>
              <a:buAutoNum type="alphaUcPeriod"/>
            </a:pPr>
            <a:r>
              <a:rPr lang="en-US" altLang="en-US" smtClean="0">
                <a:ea typeface="MS PGothic" charset="-128"/>
              </a:rPr>
              <a:t>150</a:t>
            </a:r>
          </a:p>
          <a:p>
            <a:pPr marL="514350" indent="-514350">
              <a:buFont typeface="Arial" charset="0"/>
              <a:buAutoNum type="alphaUcPeriod"/>
            </a:pPr>
            <a:r>
              <a:rPr lang="en-US" altLang="en-US" smtClean="0">
                <a:ea typeface="MS PGothic" charset="-128"/>
              </a:rPr>
              <a:t>1</a:t>
            </a:r>
          </a:p>
          <a:p>
            <a:pPr marL="514350" indent="-514350">
              <a:buFont typeface="Arial" charset="0"/>
              <a:buAutoNum type="alphaUcPeriod"/>
            </a:pPr>
            <a:r>
              <a:rPr lang="en-US" altLang="en-US" smtClean="0">
                <a:ea typeface="MS PGothic" charset="-128"/>
              </a:rPr>
              <a:t>985</a:t>
            </a:r>
          </a:p>
          <a:p>
            <a:pPr marL="514350" indent="-514350">
              <a:buFont typeface="Arial" charset="0"/>
              <a:buAutoNum type="alphaUcPeriod"/>
            </a:pPr>
            <a:r>
              <a:rPr lang="en-US" altLang="en-US" smtClean="0">
                <a:ea typeface="MS PGothic" charset="-128"/>
              </a:rPr>
              <a:t>This is unknown.</a:t>
            </a:r>
            <a:endParaRPr lang="en-US" altLang="en-US" dirty="0">
              <a:ea typeface="MS PGothic" charset="-128"/>
            </a:endParaRPr>
          </a:p>
        </p:txBody>
      </p:sp>
    </p:spTree>
    <p:extLst>
      <p:ext uri="{BB962C8B-B14F-4D97-AF65-F5344CB8AC3E}">
        <p14:creationId xmlns:p14="http://schemas.microsoft.com/office/powerpoint/2010/main" val="28966988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5247860" y="3216728"/>
            <a:ext cx="6880639" cy="3577771"/>
          </a:xfrm>
          <a:prstGeom prst="rect">
            <a:avLst/>
          </a:prstGeom>
        </p:spPr>
      </p:pic>
      <p:sp>
        <p:nvSpPr>
          <p:cNvPr id="5" name="TPQuestion"/>
          <p:cNvSpPr txBox="1">
            <a:spLocks/>
          </p:cNvSpPr>
          <p:nvPr/>
        </p:nvSpPr>
        <p:spPr>
          <a:xfrm>
            <a:off x="274320" y="261258"/>
            <a:ext cx="11323320" cy="2955471"/>
          </a:xfrm>
          <a:prstGeom prst="rect">
            <a:avLst/>
          </a:prstGeom>
        </p:spPr>
        <p:txBody>
          <a:bodyPr/>
          <a:lstStyle>
            <a:lvl1pPr algn="ctr" rtl="0" eaLnBrk="1" fontAlgn="base" hangingPunct="1">
              <a:spcBef>
                <a:spcPct val="0"/>
              </a:spcBef>
              <a:spcAft>
                <a:spcPct val="0"/>
              </a:spcAft>
              <a:defRPr sz="4400" kern="1200">
                <a:solidFill>
                  <a:schemeClr val="tx1"/>
                </a:solidFill>
                <a:latin typeface="+mj-lt"/>
                <a:ea typeface="MS PGothic" pitchFamily="34" charset="-128"/>
                <a:cs typeface="MS PGothic" charset="0"/>
              </a:defRPr>
            </a:lvl1pPr>
            <a:lvl2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2pPr>
            <a:lvl3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3pPr>
            <a:lvl4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4pPr>
            <a:lvl5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a:lstStyle>
          <a:p>
            <a:pPr algn="l"/>
            <a:r>
              <a:rPr lang="en-US" altLang="en-US" dirty="0">
                <a:ea typeface="MS PGothic" charset="-128"/>
              </a:rPr>
              <a:t>2</a:t>
            </a:r>
            <a:r>
              <a:rPr lang="en-US" altLang="en-US" dirty="0" smtClean="0">
                <a:ea typeface="MS PGothic" charset="-128"/>
              </a:rPr>
              <a:t>. If we have an array that has 300 random </a:t>
            </a:r>
            <a:r>
              <a:rPr lang="en-US" altLang="en-US" dirty="0" err="1" smtClean="0">
                <a:ea typeface="MS PGothic" charset="-128"/>
              </a:rPr>
              <a:t>ints</a:t>
            </a:r>
            <a:r>
              <a:rPr lang="en-US" altLang="en-US" dirty="0" smtClean="0">
                <a:ea typeface="MS PGothic" charset="-128"/>
              </a:rPr>
              <a:t>, what is the </a:t>
            </a:r>
            <a:r>
              <a:rPr lang="en-US" altLang="en-US" b="1" dirty="0" smtClean="0">
                <a:ea typeface="MS PGothic" charset="-128"/>
              </a:rPr>
              <a:t>worst case </a:t>
            </a:r>
            <a:r>
              <a:rPr lang="en-US" altLang="en-US" dirty="0" smtClean="0">
                <a:ea typeface="MS PGothic" charset="-128"/>
              </a:rPr>
              <a:t>number of comparisons that will need to be done to check and see if the array contains the number 985?</a:t>
            </a:r>
            <a:endParaRPr lang="en-US" altLang="en-US" dirty="0">
              <a:ea typeface="MS PGothic" charset="-128"/>
            </a:endParaRPr>
          </a:p>
        </p:txBody>
      </p:sp>
      <p:sp>
        <p:nvSpPr>
          <p:cNvPr id="6" name="TPAnswers"/>
          <p:cNvSpPr txBox="1">
            <a:spLocks/>
          </p:cNvSpPr>
          <p:nvPr>
            <p:custDataLst>
              <p:tags r:id="rId2"/>
            </p:custDataLst>
          </p:nvPr>
        </p:nvSpPr>
        <p:spPr>
          <a:xfrm>
            <a:off x="274320" y="3367722"/>
            <a:ext cx="4114800" cy="3261359"/>
          </a:xfrm>
          <a:prstGeom prst="rect">
            <a:avLst/>
          </a:prstGeom>
        </p:spPr>
        <p:txBody>
          <a:bodyPr>
            <a:normAutofit/>
          </a:bodyPr>
          <a:lst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S PGothic" pitchFamily="34" charset="-128"/>
                <a:cs typeface="MS PGothic" charset="0"/>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S PGothic" pitchFamily="34" charset="-128"/>
                <a:cs typeface="MS PGothic" charset="0"/>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S PGothic" pitchFamily="34" charset="-128"/>
                <a:cs typeface="MS PGothic" charset="0"/>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buFont typeface="Arial" charset="0"/>
              <a:buAutoNum type="alphaUcPeriod"/>
            </a:pPr>
            <a:r>
              <a:rPr lang="en-US" altLang="en-US" dirty="0" smtClean="0">
                <a:ea typeface="MS PGothic" charset="-128"/>
              </a:rPr>
              <a:t>300</a:t>
            </a:r>
          </a:p>
          <a:p>
            <a:pPr marL="514350" indent="-514350">
              <a:buFont typeface="Arial" charset="0"/>
              <a:buAutoNum type="alphaUcPeriod"/>
            </a:pPr>
            <a:r>
              <a:rPr lang="en-US" altLang="en-US" dirty="0" smtClean="0">
                <a:ea typeface="MS PGothic" charset="-128"/>
              </a:rPr>
              <a:t>150</a:t>
            </a:r>
          </a:p>
          <a:p>
            <a:pPr marL="514350" indent="-514350">
              <a:buFont typeface="Arial" charset="0"/>
              <a:buAutoNum type="alphaUcPeriod"/>
            </a:pPr>
            <a:r>
              <a:rPr lang="en-US" altLang="en-US" dirty="0" smtClean="0">
                <a:ea typeface="MS PGothic" charset="-128"/>
              </a:rPr>
              <a:t>1</a:t>
            </a:r>
          </a:p>
          <a:p>
            <a:pPr marL="514350" indent="-514350">
              <a:buFont typeface="Arial" charset="0"/>
              <a:buAutoNum type="alphaUcPeriod"/>
            </a:pPr>
            <a:r>
              <a:rPr lang="en-US" altLang="en-US" dirty="0" smtClean="0">
                <a:ea typeface="MS PGothic" charset="-128"/>
              </a:rPr>
              <a:t>985</a:t>
            </a:r>
          </a:p>
          <a:p>
            <a:pPr marL="514350" indent="-514350">
              <a:buFont typeface="Arial" charset="0"/>
              <a:buAutoNum type="alphaUcPeriod"/>
            </a:pPr>
            <a:r>
              <a:rPr lang="en-US" altLang="en-US" dirty="0" smtClean="0">
                <a:ea typeface="MS PGothic" charset="-128"/>
              </a:rPr>
              <a:t>This is unknown.</a:t>
            </a:r>
            <a:endParaRPr lang="en-US" altLang="en-US" dirty="0">
              <a:ea typeface="MS PGothic" charset="-128"/>
            </a:endParaRPr>
          </a:p>
        </p:txBody>
      </p:sp>
    </p:spTree>
    <p:extLst>
      <p:ext uri="{BB962C8B-B14F-4D97-AF65-F5344CB8AC3E}">
        <p14:creationId xmlns:p14="http://schemas.microsoft.com/office/powerpoint/2010/main" val="4122329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624840" y="1246127"/>
          <a:ext cx="10738760" cy="1198880"/>
        </p:xfrm>
        <a:graphic>
          <a:graphicData uri="http://schemas.openxmlformats.org/drawingml/2006/table">
            <a:tbl>
              <a:tblPr firstRow="1" bandRow="1">
                <a:tableStyleId>{5C22544A-7EE6-4342-B048-85BDC9FD1C3A}</a:tableStyleId>
              </a:tblPr>
              <a:tblGrid>
                <a:gridCol w="937981"/>
                <a:gridCol w="814619"/>
                <a:gridCol w="929640"/>
                <a:gridCol w="777240"/>
                <a:gridCol w="746935"/>
                <a:gridCol w="832916"/>
                <a:gridCol w="782349"/>
                <a:gridCol w="985754"/>
                <a:gridCol w="939010"/>
                <a:gridCol w="838849"/>
                <a:gridCol w="838849"/>
                <a:gridCol w="1314618"/>
              </a:tblGrid>
              <a:tr h="370840">
                <a:tc>
                  <a:txBody>
                    <a:bodyPr/>
                    <a:lstStyle/>
                    <a:p>
                      <a:pPr algn="ctr"/>
                      <a:r>
                        <a:rPr lang="en-US" dirty="0" smtClean="0"/>
                        <a:t>Data Structure</a:t>
                      </a:r>
                      <a:endParaRPr lang="en-US" dirty="0"/>
                    </a:p>
                  </a:txBody>
                  <a:tcPr/>
                </a:tc>
                <a:tc>
                  <a:txBody>
                    <a:bodyPr/>
                    <a:lstStyle/>
                    <a:p>
                      <a:pPr algn="ctr"/>
                      <a:r>
                        <a:rPr lang="en-US" dirty="0" smtClean="0"/>
                        <a:t>Auto-Expand</a:t>
                      </a:r>
                      <a:endParaRPr lang="en-US" dirty="0"/>
                    </a:p>
                  </a:txBody>
                  <a:tcPr/>
                </a:tc>
                <a:tc>
                  <a:txBody>
                    <a:bodyPr/>
                    <a:lstStyle/>
                    <a:p>
                      <a:pPr algn="ctr"/>
                      <a:r>
                        <a:rPr lang="en-US" dirty="0" smtClean="0"/>
                        <a:t>Access</a:t>
                      </a:r>
                      <a:endParaRPr lang="en-US" dirty="0"/>
                    </a:p>
                  </a:txBody>
                  <a:tcPr/>
                </a:tc>
                <a:tc>
                  <a:txBody>
                    <a:bodyPr/>
                    <a:lstStyle/>
                    <a:p>
                      <a:pPr algn="ctr"/>
                      <a:r>
                        <a:rPr lang="en-US" dirty="0" smtClean="0"/>
                        <a:t>Insert at </a:t>
                      </a:r>
                      <a:r>
                        <a:rPr lang="en-US" dirty="0" err="1" smtClean="0"/>
                        <a:t>loc</a:t>
                      </a:r>
                      <a:r>
                        <a:rPr lang="en-US" baseline="0" dirty="0" smtClean="0"/>
                        <a:t> x</a:t>
                      </a:r>
                      <a:endParaRPr lang="en-US" dirty="0"/>
                    </a:p>
                  </a:txBody>
                  <a:tcPr/>
                </a:tc>
                <a:tc>
                  <a:txBody>
                    <a:bodyPr/>
                    <a:lstStyle/>
                    <a:p>
                      <a:pPr algn="ctr"/>
                      <a:r>
                        <a:rPr lang="en-US" dirty="0" smtClean="0"/>
                        <a:t>Add</a:t>
                      </a:r>
                      <a:endParaRPr lang="en-US" dirty="0"/>
                    </a:p>
                  </a:txBody>
                  <a:tcPr/>
                </a:tc>
                <a:tc>
                  <a:txBody>
                    <a:bodyPr/>
                    <a:lstStyle/>
                    <a:p>
                      <a:pPr algn="ctr"/>
                      <a:r>
                        <a:rPr lang="en-US" dirty="0" smtClean="0"/>
                        <a:t>Add</a:t>
                      </a:r>
                      <a:r>
                        <a:rPr lang="en-US" baseline="0" dirty="0" smtClean="0"/>
                        <a:t> at front</a:t>
                      </a:r>
                      <a:endParaRPr lang="en-US" dirty="0"/>
                    </a:p>
                  </a:txBody>
                  <a:tcPr/>
                </a:tc>
                <a:tc>
                  <a:txBody>
                    <a:bodyPr/>
                    <a:lstStyle/>
                    <a:p>
                      <a:pPr algn="ctr"/>
                      <a:r>
                        <a:rPr lang="en-US" dirty="0" smtClean="0"/>
                        <a:t>Add at end</a:t>
                      </a:r>
                      <a:endParaRPr lang="en-US" dirty="0"/>
                    </a:p>
                  </a:txBody>
                  <a:tcPr/>
                </a:tc>
                <a:tc>
                  <a:txBody>
                    <a:bodyPr/>
                    <a:lstStyle/>
                    <a:p>
                      <a:pPr algn="ctr"/>
                      <a:r>
                        <a:rPr lang="en-US" dirty="0" smtClean="0"/>
                        <a:t>Remove from </a:t>
                      </a:r>
                      <a:r>
                        <a:rPr lang="en-US" dirty="0" err="1" smtClean="0"/>
                        <a:t>loc</a:t>
                      </a:r>
                      <a:r>
                        <a:rPr lang="en-US" dirty="0" smtClean="0"/>
                        <a:t> x</a:t>
                      </a:r>
                      <a:endParaRPr lang="en-US" dirty="0"/>
                    </a:p>
                  </a:txBody>
                  <a:tcPr/>
                </a:tc>
                <a:tc>
                  <a:txBody>
                    <a:bodyPr/>
                    <a:lstStyle/>
                    <a:p>
                      <a:pPr algn="ctr"/>
                      <a:r>
                        <a:rPr lang="en-US" dirty="0" smtClean="0"/>
                        <a:t>Remove</a:t>
                      </a:r>
                    </a:p>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from front</a:t>
                      </a: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smtClean="0"/>
                        <a:t>Remove from end</a:t>
                      </a:r>
                    </a:p>
                  </a:txBody>
                  <a:tcPr/>
                </a:tc>
                <a:tc>
                  <a:txBody>
                    <a:bodyPr/>
                    <a:lstStyle/>
                    <a:p>
                      <a:pPr algn="ctr"/>
                      <a:r>
                        <a:rPr lang="en-US" dirty="0" smtClean="0"/>
                        <a:t>Search</a:t>
                      </a:r>
                      <a:endParaRPr lang="en-US" dirty="0"/>
                    </a:p>
                  </a:txBody>
                  <a:tcPr/>
                </a:tc>
                <a:tc>
                  <a:txBody>
                    <a:bodyPr/>
                    <a:lstStyle/>
                    <a:p>
                      <a:pPr algn="ctr"/>
                      <a:r>
                        <a:rPr lang="en-US" dirty="0" smtClean="0"/>
                        <a:t>Look/Peak</a:t>
                      </a:r>
                      <a:endParaRPr lang="en-US" dirty="0"/>
                    </a:p>
                  </a:txBody>
                  <a:tcPr/>
                </a:tc>
              </a:tr>
              <a:tr h="370840">
                <a:tc>
                  <a:txBody>
                    <a:bodyPr/>
                    <a:lstStyle/>
                    <a:p>
                      <a:pPr algn="ctr"/>
                      <a:r>
                        <a:rPr lang="en-US" dirty="0" smtClean="0"/>
                        <a:t>Array</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r>
              <a:tr h="370840">
                <a:tc>
                  <a:txBody>
                    <a:bodyPr/>
                    <a:lstStyle/>
                    <a:p>
                      <a:pPr algn="ctr"/>
                      <a:r>
                        <a:rPr lang="en-US" dirty="0" err="1" smtClean="0"/>
                        <a:t>ArrayList</a:t>
                      </a: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r>
            </a:tbl>
          </a:graphicData>
        </a:graphic>
      </p:graphicFrame>
      <p:sp>
        <p:nvSpPr>
          <p:cNvPr id="3" name="Title 2"/>
          <p:cNvSpPr>
            <a:spLocks noGrp="1"/>
          </p:cNvSpPr>
          <p:nvPr>
            <p:ph type="title"/>
          </p:nvPr>
        </p:nvSpPr>
        <p:spPr>
          <a:xfrm>
            <a:off x="624840" y="-22147"/>
            <a:ext cx="10515600" cy="875588"/>
          </a:xfrm>
        </p:spPr>
        <p:txBody>
          <a:bodyPr/>
          <a:lstStyle/>
          <a:p>
            <a:r>
              <a:rPr lang="en-US" dirty="0" smtClean="0"/>
              <a:t>Data Structures Matrix  </a:t>
            </a:r>
            <a:endParaRPr lang="en-US" dirty="0"/>
          </a:p>
        </p:txBody>
      </p:sp>
      <p:sp>
        <p:nvSpPr>
          <p:cNvPr id="4" name="TextBox 3"/>
          <p:cNvSpPr txBox="1"/>
          <p:nvPr/>
        </p:nvSpPr>
        <p:spPr>
          <a:xfrm>
            <a:off x="624840" y="786885"/>
            <a:ext cx="1057656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smtClean="0"/>
              <a:t>Draw this matrix in your sketchbook. We will be adding rows for every data structure we discuss.</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5" name="TextBox 4"/>
          <p:cNvSpPr txBox="1"/>
          <p:nvPr/>
        </p:nvSpPr>
        <p:spPr>
          <a:xfrm>
            <a:off x="624840" y="2692399"/>
            <a:ext cx="10728960" cy="3693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b="1" dirty="0" smtClean="0"/>
              <a:t>Auto-Expand: </a:t>
            </a:r>
            <a:r>
              <a:rPr lang="en-US" dirty="0" smtClean="0"/>
              <a:t>does the end-user programmer have to keep track of how much space is left and make a newer, bigger version if space runs out</a:t>
            </a:r>
          </a:p>
          <a:p>
            <a:pPr marL="0" marR="0" indent="0" algn="l"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rgbClr val="000000"/>
                </a:solidFill>
                <a:effectLst/>
                <a:uFillTx/>
                <a:latin typeface="+mj-lt"/>
                <a:ea typeface="+mj-ea"/>
                <a:cs typeface="+mj-cs"/>
                <a:sym typeface="Calibri"/>
              </a:rPr>
              <a:t>Access:</a:t>
            </a:r>
            <a:r>
              <a:rPr kumimoji="0" lang="en-US" sz="1800" b="1" i="0" u="none" strike="noStrike" cap="none" spc="0" normalizeH="0" dirty="0" smtClean="0">
                <a:ln>
                  <a:noFill/>
                </a:ln>
                <a:solidFill>
                  <a:srgbClr val="000000"/>
                </a:solidFill>
                <a:effectLst/>
                <a:uFillTx/>
                <a:latin typeface="+mj-lt"/>
                <a:ea typeface="+mj-ea"/>
                <a:cs typeface="+mj-cs"/>
                <a:sym typeface="Calibri"/>
              </a:rPr>
              <a:t> </a:t>
            </a:r>
            <a:r>
              <a:rPr kumimoji="0" lang="en-US" sz="1800" b="0" i="0" u="none" strike="noStrike" cap="none" spc="0" normalizeH="0" dirty="0" smtClean="0">
                <a:ln>
                  <a:noFill/>
                </a:ln>
                <a:solidFill>
                  <a:srgbClr val="000000"/>
                </a:solidFill>
                <a:effectLst/>
                <a:uFillTx/>
                <a:latin typeface="+mj-lt"/>
                <a:ea typeface="+mj-ea"/>
                <a:cs typeface="+mj-cs"/>
                <a:sym typeface="Calibri"/>
              </a:rPr>
              <a:t>How many operations does it take to access a specific element in the collection? </a:t>
            </a:r>
            <a:r>
              <a:rPr lang="en-US" dirty="0" smtClean="0"/>
              <a:t>Note that access means get a copy or a reference to the element, NOT removing it.</a:t>
            </a:r>
          </a:p>
          <a:p>
            <a:pPr marL="0" marR="0" indent="0" algn="l" defTabSz="914400" rtl="0" fontAlgn="auto" latinLnBrk="0" hangingPunct="0">
              <a:lnSpc>
                <a:spcPct val="100000"/>
              </a:lnSpc>
              <a:spcBef>
                <a:spcPts val="0"/>
              </a:spcBef>
              <a:spcAft>
                <a:spcPts val="0"/>
              </a:spcAft>
              <a:buClrTx/>
              <a:buSzTx/>
              <a:buFontTx/>
              <a:buNone/>
              <a:tabLst/>
            </a:pPr>
            <a:r>
              <a:rPr lang="en-US" b="1" dirty="0" smtClean="0"/>
              <a:t>Insert at </a:t>
            </a:r>
            <a:r>
              <a:rPr lang="en-US" b="1" dirty="0" err="1" smtClean="0"/>
              <a:t>loc</a:t>
            </a:r>
            <a:r>
              <a:rPr lang="en-US" b="1" dirty="0" smtClean="0"/>
              <a:t> x:</a:t>
            </a:r>
            <a:r>
              <a:rPr lang="en-US" dirty="0" smtClean="0"/>
              <a:t> How many ops does it take to insert an element at a specific location? </a:t>
            </a:r>
          </a:p>
          <a:p>
            <a:pPr marL="0" marR="0" indent="0" algn="l" defTabSz="914400" rtl="0" fontAlgn="auto" latinLnBrk="0" hangingPunct="0">
              <a:lnSpc>
                <a:spcPct val="100000"/>
              </a:lnSpc>
              <a:spcBef>
                <a:spcPts val="0"/>
              </a:spcBef>
              <a:spcAft>
                <a:spcPts val="0"/>
              </a:spcAft>
              <a:buClrTx/>
              <a:buSzTx/>
              <a:buFontTx/>
              <a:buNone/>
              <a:tabLst/>
            </a:pPr>
            <a:r>
              <a:rPr kumimoji="0" lang="en-US" sz="1800" b="1" i="0" u="none" strike="noStrike" cap="none" spc="0" normalizeH="0" baseline="0" dirty="0" smtClean="0">
                <a:ln>
                  <a:noFill/>
                </a:ln>
                <a:solidFill>
                  <a:srgbClr val="000000"/>
                </a:solidFill>
                <a:effectLst/>
                <a:uFillTx/>
                <a:latin typeface="+mj-lt"/>
                <a:ea typeface="+mj-ea"/>
                <a:cs typeface="+mj-cs"/>
                <a:sym typeface="Calibri"/>
              </a:rPr>
              <a:t>Add</a:t>
            </a:r>
            <a:r>
              <a:rPr kumimoji="0" lang="en-US" sz="1800" b="0" i="0" u="none" strike="noStrike" cap="none" spc="0" normalizeH="0" baseline="0" dirty="0" smtClean="0">
                <a:ln>
                  <a:noFill/>
                </a:ln>
                <a:solidFill>
                  <a:srgbClr val="000000"/>
                </a:solidFill>
                <a:effectLst/>
                <a:uFillTx/>
                <a:latin typeface="+mj-lt"/>
                <a:ea typeface="+mj-ea"/>
                <a:cs typeface="+mj-cs"/>
                <a:sym typeface="Calibri"/>
              </a:rPr>
              <a:t>: How many ops does</a:t>
            </a:r>
            <a:r>
              <a:rPr kumimoji="0" lang="en-US" sz="1800" b="0" i="0" u="none" strike="noStrike" cap="none" spc="0" normalizeH="0" dirty="0" smtClean="0">
                <a:ln>
                  <a:noFill/>
                </a:ln>
                <a:solidFill>
                  <a:srgbClr val="000000"/>
                </a:solidFill>
                <a:effectLst/>
                <a:uFillTx/>
                <a:latin typeface="+mj-lt"/>
                <a:ea typeface="+mj-ea"/>
                <a:cs typeface="+mj-cs"/>
                <a:sym typeface="Calibri"/>
              </a:rPr>
              <a:t> it take to add an element, assuming you don’t care where it gets stored? </a:t>
            </a:r>
          </a:p>
          <a:p>
            <a:r>
              <a:rPr lang="en-US" b="1" dirty="0"/>
              <a:t>Add at front: </a:t>
            </a:r>
            <a:r>
              <a:rPr lang="en-US" dirty="0" smtClean="0"/>
              <a:t>How many ops does it take to add an element to the front of the collection?</a:t>
            </a:r>
            <a:endParaRPr lang="en-US" dirty="0"/>
          </a:p>
          <a:p>
            <a:r>
              <a:rPr lang="en-US" b="1" dirty="0"/>
              <a:t>Add at end: </a:t>
            </a:r>
            <a:r>
              <a:rPr lang="en-US" dirty="0"/>
              <a:t>How many ops does it take to add an element to the </a:t>
            </a:r>
            <a:r>
              <a:rPr lang="en-US" dirty="0" smtClean="0"/>
              <a:t>end </a:t>
            </a:r>
            <a:r>
              <a:rPr lang="en-US" dirty="0"/>
              <a:t>of the collection?</a:t>
            </a:r>
            <a:r>
              <a:rPr lang="en-US" dirty="0" smtClean="0"/>
              <a:t> </a:t>
            </a:r>
            <a:endParaRPr lang="en-US" dirty="0"/>
          </a:p>
          <a:p>
            <a:r>
              <a:rPr lang="en-US" b="1" dirty="0"/>
              <a:t>Remove from </a:t>
            </a:r>
            <a:r>
              <a:rPr lang="en-US" b="1" dirty="0" err="1"/>
              <a:t>loc</a:t>
            </a:r>
            <a:r>
              <a:rPr lang="en-US" b="1" dirty="0"/>
              <a:t> x: </a:t>
            </a:r>
            <a:r>
              <a:rPr lang="en-US" dirty="0" smtClean="0"/>
              <a:t>How many ops to remove an element from a specific location in the collection? </a:t>
            </a:r>
            <a:endParaRPr lang="en-US" dirty="0"/>
          </a:p>
          <a:p>
            <a:r>
              <a:rPr lang="en-US" b="1" dirty="0"/>
              <a:t>Remove from front: </a:t>
            </a:r>
            <a:r>
              <a:rPr lang="en-US" dirty="0"/>
              <a:t>How many ops does it take to </a:t>
            </a:r>
            <a:r>
              <a:rPr lang="en-US" dirty="0" smtClean="0"/>
              <a:t>remove </a:t>
            </a:r>
            <a:r>
              <a:rPr lang="en-US" dirty="0"/>
              <a:t>an element to the front of the collection? </a:t>
            </a:r>
            <a:endParaRPr lang="en-US" dirty="0" smtClean="0"/>
          </a:p>
          <a:p>
            <a:r>
              <a:rPr lang="en-US" b="1" dirty="0" smtClean="0"/>
              <a:t>Remove </a:t>
            </a:r>
            <a:r>
              <a:rPr lang="en-US" b="1" dirty="0"/>
              <a:t>from end: </a:t>
            </a:r>
            <a:r>
              <a:rPr lang="en-US" dirty="0"/>
              <a:t>How many ops does it take to </a:t>
            </a:r>
            <a:r>
              <a:rPr lang="en-US" dirty="0" smtClean="0"/>
              <a:t>remove </a:t>
            </a:r>
            <a:r>
              <a:rPr lang="en-US" dirty="0"/>
              <a:t>an element to the front of the collection</a:t>
            </a:r>
            <a:r>
              <a:rPr lang="en-US" dirty="0" smtClean="0"/>
              <a:t>?</a:t>
            </a:r>
            <a:endParaRPr lang="en-US" dirty="0"/>
          </a:p>
          <a:p>
            <a:r>
              <a:rPr lang="en-US" b="1" dirty="0"/>
              <a:t>Search</a:t>
            </a:r>
            <a:r>
              <a:rPr lang="en-US" b="1" dirty="0" smtClean="0"/>
              <a:t>: </a:t>
            </a:r>
            <a:r>
              <a:rPr lang="en-US" dirty="0" smtClean="0"/>
              <a:t> How many operations will it take to search through the collection to find something specific?</a:t>
            </a:r>
          </a:p>
          <a:p>
            <a:pPr algn="ctr"/>
            <a:r>
              <a:rPr kumimoji="0" lang="en-US" sz="1800" b="1" i="0" u="none" strike="noStrike" cap="none" spc="0" normalizeH="0" baseline="0" dirty="0" smtClean="0">
                <a:ln>
                  <a:noFill/>
                </a:ln>
                <a:solidFill>
                  <a:srgbClr val="000000"/>
                </a:solidFill>
                <a:effectLst/>
                <a:uFillTx/>
                <a:latin typeface="+mj-lt"/>
                <a:ea typeface="+mj-ea"/>
                <a:cs typeface="+mj-cs"/>
                <a:sym typeface="Calibri"/>
              </a:rPr>
              <a:t>REMEMBER: we are thinking</a:t>
            </a:r>
            <a:r>
              <a:rPr kumimoji="0" lang="en-US" sz="1800" b="1" i="0" u="none" strike="noStrike" cap="none" spc="0" normalizeH="0" dirty="0" smtClean="0">
                <a:ln>
                  <a:noFill/>
                </a:ln>
                <a:solidFill>
                  <a:srgbClr val="000000"/>
                </a:solidFill>
                <a:effectLst/>
                <a:uFillTx/>
                <a:latin typeface="+mj-lt"/>
                <a:ea typeface="+mj-ea"/>
                <a:cs typeface="+mj-cs"/>
                <a:sym typeface="Calibri"/>
              </a:rPr>
              <a:t> about the worst case scenario!</a:t>
            </a:r>
            <a:endParaRPr kumimoji="0" lang="en-US" sz="1800" b="1"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276753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7600122" cy="1143000"/>
          </a:xfrm>
        </p:spPr>
        <p:txBody>
          <a:bodyPr/>
          <a:lstStyle/>
          <a:p>
            <a:r>
              <a:rPr lang="en-US" dirty="0" smtClean="0"/>
              <a:t>End-User Programmer (EUP)</a:t>
            </a:r>
            <a:endParaRPr lang="en-US" dirty="0"/>
          </a:p>
        </p:txBody>
      </p:sp>
      <p:sp>
        <p:nvSpPr>
          <p:cNvPr id="3" name="Content Placeholder 2"/>
          <p:cNvSpPr>
            <a:spLocks noGrp="1"/>
          </p:cNvSpPr>
          <p:nvPr>
            <p:ph idx="1"/>
          </p:nvPr>
        </p:nvSpPr>
        <p:spPr>
          <a:xfrm>
            <a:off x="609600" y="1600201"/>
            <a:ext cx="8733183" cy="4525963"/>
          </a:xfrm>
        </p:spPr>
        <p:txBody>
          <a:bodyPr/>
          <a:lstStyle/>
          <a:p>
            <a:pPr marL="0" indent="0">
              <a:buNone/>
            </a:pPr>
            <a:r>
              <a:rPr lang="en-US" dirty="0" smtClean="0"/>
              <a:t>The end-user programmer:</a:t>
            </a:r>
          </a:p>
          <a:p>
            <a:pPr>
              <a:buFontTx/>
              <a:buChar char="-"/>
            </a:pPr>
            <a:r>
              <a:rPr lang="en-US" dirty="0" smtClean="0"/>
              <a:t>Uses data structures and other libraries provided to build software/apps to solve problems</a:t>
            </a:r>
          </a:p>
          <a:p>
            <a:pPr>
              <a:buFontTx/>
              <a:buChar char="-"/>
            </a:pPr>
            <a:r>
              <a:rPr lang="en-US" dirty="0" smtClean="0"/>
              <a:t>They don’t want to reinvent the wheel</a:t>
            </a:r>
          </a:p>
          <a:p>
            <a:pPr>
              <a:buFontTx/>
              <a:buChar char="-"/>
            </a:pPr>
            <a:r>
              <a:rPr lang="en-US" dirty="0" smtClean="0"/>
              <a:t>They need to know what functionality a library or data structure provides, and how to use it</a:t>
            </a:r>
          </a:p>
          <a:p>
            <a:pPr>
              <a:buFontTx/>
              <a:buChar char="-"/>
            </a:pPr>
            <a:r>
              <a:rPr lang="en-US" dirty="0" smtClean="0"/>
              <a:t>They don’t usually need to know how the data structure works, under the hood </a:t>
            </a:r>
            <a:endParaRPr lang="en-US" dirty="0"/>
          </a:p>
        </p:txBody>
      </p:sp>
      <p:pic>
        <p:nvPicPr>
          <p:cNvPr id="4" name="Picture 3"/>
          <p:cNvPicPr>
            <a:picLocks noChangeAspect="1"/>
          </p:cNvPicPr>
          <p:nvPr/>
        </p:nvPicPr>
        <p:blipFill>
          <a:blip r:embed="rId3"/>
          <a:stretch>
            <a:fillRect/>
          </a:stretch>
        </p:blipFill>
        <p:spPr>
          <a:xfrm>
            <a:off x="9334500" y="463274"/>
            <a:ext cx="2857500" cy="2857500"/>
          </a:xfrm>
          <a:prstGeom prst="rect">
            <a:avLst/>
          </a:prstGeom>
        </p:spPr>
      </p:pic>
    </p:spTree>
    <p:extLst>
      <p:ext uri="{BB962C8B-B14F-4D97-AF65-F5344CB8AC3E}">
        <p14:creationId xmlns:p14="http://schemas.microsoft.com/office/powerpoint/2010/main" val="17144760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8315739" cy="1143000"/>
          </a:xfrm>
        </p:spPr>
        <p:txBody>
          <a:bodyPr/>
          <a:lstStyle/>
          <a:p>
            <a:r>
              <a:rPr lang="en-US" dirty="0" smtClean="0"/>
              <a:t>Data Structures Programmer (DSP)</a:t>
            </a:r>
            <a:endParaRPr lang="en-US" dirty="0"/>
          </a:p>
        </p:txBody>
      </p:sp>
      <p:sp>
        <p:nvSpPr>
          <p:cNvPr id="3" name="Content Placeholder 2"/>
          <p:cNvSpPr>
            <a:spLocks noGrp="1"/>
          </p:cNvSpPr>
          <p:nvPr>
            <p:ph idx="1"/>
          </p:nvPr>
        </p:nvSpPr>
        <p:spPr/>
        <p:txBody>
          <a:bodyPr/>
          <a:lstStyle/>
          <a:p>
            <a:r>
              <a:rPr lang="en-US" dirty="0" smtClean="0"/>
              <a:t>Builds data structure classes </a:t>
            </a:r>
          </a:p>
          <a:p>
            <a:r>
              <a:rPr lang="en-US" dirty="0" smtClean="0"/>
              <a:t>Often combines them into a library</a:t>
            </a:r>
          </a:p>
          <a:p>
            <a:r>
              <a:rPr lang="en-US" dirty="0" smtClean="0"/>
              <a:t>Adheres to an ADT, which is public</a:t>
            </a:r>
          </a:p>
          <a:p>
            <a:r>
              <a:rPr lang="en-US" dirty="0" smtClean="0"/>
              <a:t>Can use other data structures and libraries, under the hood, and need to understand how those other structures work</a:t>
            </a:r>
          </a:p>
          <a:p>
            <a:r>
              <a:rPr lang="en-US" dirty="0" smtClean="0"/>
              <a:t>Can change the implementation, as long as it still adheres to the ADT </a:t>
            </a:r>
          </a:p>
          <a:p>
            <a:r>
              <a:rPr lang="en-US" b="1" dirty="0" smtClean="0"/>
              <a:t>ADT (often in the form of an interface file) is like a contract between the DSP and EUP</a:t>
            </a:r>
            <a:r>
              <a:rPr lang="en-US" dirty="0" smtClean="0"/>
              <a:t>. </a:t>
            </a:r>
            <a:endParaRPr lang="en-US" dirty="0"/>
          </a:p>
        </p:txBody>
      </p:sp>
      <p:pic>
        <p:nvPicPr>
          <p:cNvPr id="4" name="Picture 3"/>
          <p:cNvPicPr>
            <a:picLocks noChangeAspect="1"/>
          </p:cNvPicPr>
          <p:nvPr/>
        </p:nvPicPr>
        <p:blipFill>
          <a:blip r:embed="rId3"/>
          <a:stretch>
            <a:fillRect/>
          </a:stretch>
        </p:blipFill>
        <p:spPr>
          <a:xfrm>
            <a:off x="8925339" y="274638"/>
            <a:ext cx="2857500" cy="2857500"/>
          </a:xfrm>
          <a:prstGeom prst="rect">
            <a:avLst/>
          </a:prstGeom>
        </p:spPr>
      </p:pic>
    </p:spTree>
    <p:extLst>
      <p:ext uri="{BB962C8B-B14F-4D97-AF65-F5344CB8AC3E}">
        <p14:creationId xmlns:p14="http://schemas.microsoft.com/office/powerpoint/2010/main" val="6035941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DSP vs. EUP</a:t>
            </a:r>
            <a:endParaRPr lang="en-US" dirty="0"/>
          </a:p>
        </p:txBody>
      </p:sp>
      <p:sp>
        <p:nvSpPr>
          <p:cNvPr id="3" name="Content Placeholder 2"/>
          <p:cNvSpPr>
            <a:spLocks noGrp="1"/>
          </p:cNvSpPr>
          <p:nvPr>
            <p:ph idx="1"/>
          </p:nvPr>
        </p:nvSpPr>
        <p:spPr/>
        <p:txBody>
          <a:bodyPr/>
          <a:lstStyle/>
          <a:p>
            <a:pPr marL="0" indent="0">
              <a:buNone/>
            </a:pPr>
            <a:r>
              <a:rPr lang="en-US" dirty="0" smtClean="0"/>
              <a:t>You will often take on both roles, at different times.</a:t>
            </a:r>
          </a:p>
          <a:p>
            <a:pPr marL="0" indent="0">
              <a:buNone/>
            </a:pPr>
            <a:r>
              <a:rPr lang="en-US" dirty="0" smtClean="0"/>
              <a:t>Example:</a:t>
            </a:r>
          </a:p>
          <a:p>
            <a:pPr lvl="1"/>
            <a:r>
              <a:rPr lang="en-US" dirty="0" smtClean="0"/>
              <a:t>You might build a linked-list data structure (you are being the DSP)</a:t>
            </a:r>
          </a:p>
          <a:p>
            <a:pPr lvl="1"/>
            <a:r>
              <a:rPr lang="en-US" dirty="0" smtClean="0"/>
              <a:t>You might then provide that to someone else so they can build a grocery list phone app (they are being the EUP)</a:t>
            </a:r>
          </a:p>
          <a:p>
            <a:pPr lvl="1"/>
            <a:r>
              <a:rPr lang="en-US" dirty="0" smtClean="0"/>
              <a:t>You might also then use the linked-list to create a card game app (you are being the EUP)</a:t>
            </a:r>
          </a:p>
          <a:p>
            <a:pPr marL="0" indent="0">
              <a:buNone/>
            </a:pPr>
            <a:endParaRPr lang="en-US" dirty="0" smtClean="0"/>
          </a:p>
          <a:p>
            <a:pPr marL="0" indent="0">
              <a:buNone/>
            </a:pPr>
            <a:r>
              <a:rPr lang="en-US" dirty="0" smtClean="0"/>
              <a:t>The DSP-EUP distinction will become helpful for exception handling</a:t>
            </a:r>
          </a:p>
          <a:p>
            <a:pPr lvl="1"/>
            <a:endParaRPr lang="en-US" dirty="0"/>
          </a:p>
        </p:txBody>
      </p:sp>
    </p:spTree>
    <p:extLst>
      <p:ext uri="{BB962C8B-B14F-4D97-AF65-F5344CB8AC3E}">
        <p14:creationId xmlns:p14="http://schemas.microsoft.com/office/powerpoint/2010/main" val="26463649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304800" y="259079"/>
          <a:ext cx="11049000" cy="6537961"/>
        </p:xfrm>
        <a:graphic>
          <a:graphicData uri="http://schemas.openxmlformats.org/drawingml/2006/table">
            <a:tbl>
              <a:tblPr firstRow="1" bandRow="1">
                <a:tableStyleId>{5940675A-B579-460E-94D1-54222C63F5DA}</a:tableStyleId>
              </a:tblPr>
              <a:tblGrid>
                <a:gridCol w="1554480"/>
                <a:gridCol w="5267077"/>
                <a:gridCol w="4227443"/>
              </a:tblGrid>
              <a:tr h="651262">
                <a:tc>
                  <a:txBody>
                    <a:bodyPr/>
                    <a:lstStyle/>
                    <a:p>
                      <a:pPr algn="ctr"/>
                      <a:endParaRPr lang="en-US" sz="2400" dirty="0"/>
                    </a:p>
                  </a:txBody>
                  <a:tcPr/>
                </a:tc>
                <a:tc>
                  <a:txBody>
                    <a:bodyPr/>
                    <a:lstStyle/>
                    <a:p>
                      <a:pPr algn="ctr"/>
                      <a:r>
                        <a:rPr lang="en-US" sz="2400" dirty="0" smtClean="0"/>
                        <a:t>End</a:t>
                      </a:r>
                      <a:r>
                        <a:rPr lang="en-US" sz="2400" baseline="0" dirty="0" smtClean="0"/>
                        <a:t> User Programmer </a:t>
                      </a:r>
                      <a:endParaRPr lang="en-US" sz="2400" dirty="0"/>
                    </a:p>
                  </a:txBody>
                  <a:tcPr/>
                </a:tc>
                <a:tc>
                  <a:txBody>
                    <a:bodyPr/>
                    <a:lstStyle/>
                    <a:p>
                      <a:pPr algn="ctr"/>
                      <a:r>
                        <a:rPr lang="en-US" sz="2400" dirty="0" smtClean="0"/>
                        <a:t>Data Structures Programmer </a:t>
                      </a:r>
                      <a:endParaRPr lang="en-US" sz="2400" dirty="0"/>
                    </a:p>
                  </a:txBody>
                  <a:tcPr/>
                </a:tc>
              </a:tr>
              <a:tr h="2869179">
                <a:tc>
                  <a:txBody>
                    <a:bodyPr/>
                    <a:lstStyle/>
                    <a:p>
                      <a:pPr algn="ctr"/>
                      <a:r>
                        <a:rPr lang="en-US" sz="2400" dirty="0" smtClean="0"/>
                        <a:t>Arrays</a:t>
                      </a:r>
                      <a:endParaRPr lang="en-US" sz="2400" dirty="0"/>
                    </a:p>
                  </a:txBody>
                  <a:tcPr/>
                </a:tc>
                <a:tc>
                  <a:txBody>
                    <a:bodyPr/>
                    <a:lstStyle/>
                    <a:p>
                      <a:pPr algn="l"/>
                      <a:r>
                        <a:rPr lang="en-US" sz="2000" dirty="0" smtClean="0"/>
                        <a:t>They</a:t>
                      </a:r>
                      <a:r>
                        <a:rPr lang="en-US" sz="2000" baseline="0" dirty="0" smtClean="0"/>
                        <a:t> c</a:t>
                      </a:r>
                      <a:r>
                        <a:rPr lang="en-US" sz="2000" dirty="0" smtClean="0"/>
                        <a:t>reate an array, specifying size and what</a:t>
                      </a:r>
                      <a:r>
                        <a:rPr lang="en-US" sz="2000" baseline="0" dirty="0" smtClean="0"/>
                        <a:t> will be stored in it</a:t>
                      </a:r>
                      <a:r>
                        <a:rPr lang="en-US" sz="2000" dirty="0" smtClean="0"/>
                        <a:t>, then add and remove elements. If they run out of space, they need to create a bigger</a:t>
                      </a:r>
                      <a:r>
                        <a:rPr lang="en-US" sz="2000" baseline="0" dirty="0" smtClean="0"/>
                        <a:t> array and copy elements over. They typically have to keep track of how many elements are in the array.</a:t>
                      </a:r>
                    </a:p>
                    <a:p>
                      <a:pPr algn="l"/>
                      <a:r>
                        <a:rPr lang="en-US" sz="1400" baseline="0" dirty="0" err="1" smtClean="0">
                          <a:latin typeface="Courier" charset="0"/>
                          <a:ea typeface="Courier" charset="0"/>
                          <a:cs typeface="Courier" charset="0"/>
                        </a:rPr>
                        <a:t>int</a:t>
                      </a:r>
                      <a:r>
                        <a:rPr lang="en-US" sz="1400" baseline="0" dirty="0" smtClean="0">
                          <a:latin typeface="Courier" charset="0"/>
                          <a:ea typeface="Courier" charset="0"/>
                          <a:cs typeface="Courier" charset="0"/>
                        </a:rPr>
                        <a:t> index = 0;</a:t>
                      </a:r>
                    </a:p>
                    <a:p>
                      <a:pPr algn="l"/>
                      <a:r>
                        <a:rPr lang="en-US" sz="1400" baseline="0" dirty="0" smtClean="0">
                          <a:latin typeface="Courier" charset="0"/>
                          <a:ea typeface="Courier" charset="0"/>
                          <a:cs typeface="Courier" charset="0"/>
                        </a:rPr>
                        <a:t>String[] </a:t>
                      </a:r>
                      <a:r>
                        <a:rPr lang="en-US" sz="1400" baseline="0" dirty="0" err="1" smtClean="0">
                          <a:latin typeface="Courier" charset="0"/>
                          <a:ea typeface="Courier" charset="0"/>
                          <a:cs typeface="Courier" charset="0"/>
                        </a:rPr>
                        <a:t>myStrings</a:t>
                      </a:r>
                      <a:r>
                        <a:rPr lang="en-US" sz="1400" baseline="0" dirty="0" smtClean="0">
                          <a:latin typeface="Courier" charset="0"/>
                          <a:ea typeface="Courier" charset="0"/>
                          <a:cs typeface="Courier" charset="0"/>
                        </a:rPr>
                        <a:t> = new Strings[40];</a:t>
                      </a:r>
                    </a:p>
                    <a:p>
                      <a:pPr algn="l"/>
                      <a:r>
                        <a:rPr lang="en-US" sz="1400" baseline="0" dirty="0" err="1" smtClean="0">
                          <a:latin typeface="Courier" charset="0"/>
                          <a:ea typeface="Courier" charset="0"/>
                          <a:cs typeface="Courier" charset="0"/>
                        </a:rPr>
                        <a:t>myStrings</a:t>
                      </a:r>
                      <a:r>
                        <a:rPr lang="en-US" sz="1400" baseline="0" dirty="0" smtClean="0">
                          <a:latin typeface="Courier" charset="0"/>
                          <a:ea typeface="Courier" charset="0"/>
                          <a:cs typeface="Courier" charset="0"/>
                        </a:rPr>
                        <a:t>[index] = “this is a string”;</a:t>
                      </a:r>
                    </a:p>
                    <a:p>
                      <a:pPr algn="l"/>
                      <a:r>
                        <a:rPr lang="en-US" sz="1400" baseline="0" dirty="0" smtClean="0">
                          <a:latin typeface="Courier" charset="0"/>
                          <a:ea typeface="Courier" charset="0"/>
                          <a:cs typeface="Courier" charset="0"/>
                        </a:rPr>
                        <a:t>index++;</a:t>
                      </a:r>
                    </a:p>
                  </a:txBody>
                  <a:tcPr/>
                </a:tc>
                <a:tc>
                  <a:txBody>
                    <a:bodyPr/>
                    <a:lstStyle/>
                    <a:p>
                      <a:pPr algn="l"/>
                      <a:r>
                        <a:rPr lang="en-US" sz="2000" dirty="0" smtClean="0"/>
                        <a:t>They</a:t>
                      </a:r>
                      <a:r>
                        <a:rPr lang="en-US" sz="2000" baseline="0" dirty="0" smtClean="0"/>
                        <a:t> implemented the array as part of the base Java system. </a:t>
                      </a:r>
                      <a:endParaRPr lang="en-US" sz="2000" dirty="0"/>
                    </a:p>
                  </a:txBody>
                  <a:tcPr/>
                </a:tc>
              </a:tr>
              <a:tr h="2104075">
                <a:tc>
                  <a:txBody>
                    <a:bodyPr/>
                    <a:lstStyle/>
                    <a:p>
                      <a:pPr algn="ctr"/>
                      <a:r>
                        <a:rPr lang="en-US" sz="2400" dirty="0" err="1" smtClean="0"/>
                        <a:t>ArrayLists</a:t>
                      </a:r>
                      <a:endParaRPr lang="en-US" sz="2400" dirty="0"/>
                    </a:p>
                  </a:txBody>
                  <a:tcPr/>
                </a:tc>
                <a:tc>
                  <a:txBody>
                    <a:bodyPr/>
                    <a:lstStyle/>
                    <a:p>
                      <a:pPr algn="l"/>
                      <a:r>
                        <a:rPr lang="en-US" sz="2000" dirty="0" smtClean="0"/>
                        <a:t>They</a:t>
                      </a:r>
                      <a:r>
                        <a:rPr lang="en-US" sz="2000" baseline="0" dirty="0" smtClean="0"/>
                        <a:t> c</a:t>
                      </a:r>
                      <a:r>
                        <a:rPr lang="en-US" sz="2000" dirty="0" smtClean="0"/>
                        <a:t>reate an </a:t>
                      </a:r>
                      <a:r>
                        <a:rPr lang="en-US" sz="2000" dirty="0" err="1" smtClean="0"/>
                        <a:t>ArrayList</a:t>
                      </a:r>
                      <a:r>
                        <a:rPr lang="en-US" sz="2000" baseline="0" dirty="0" smtClean="0"/>
                        <a:t>, specifying what type of object it will store. Then they add and remove elements.</a:t>
                      </a:r>
                    </a:p>
                    <a:p>
                      <a:pPr algn="l"/>
                      <a:endParaRPr lang="en-US" sz="1200" baseline="0" dirty="0" smtClean="0">
                        <a:latin typeface="Courier" charset="0"/>
                        <a:ea typeface="Courier" charset="0"/>
                        <a:cs typeface="Courier" charset="0"/>
                      </a:endParaRPr>
                    </a:p>
                    <a:p>
                      <a:pPr algn="l"/>
                      <a:r>
                        <a:rPr lang="en-US" sz="1200" baseline="0" dirty="0" err="1" smtClean="0">
                          <a:latin typeface="Courier" charset="0"/>
                          <a:ea typeface="Courier" charset="0"/>
                          <a:cs typeface="Courier" charset="0"/>
                        </a:rPr>
                        <a:t>ArrayList</a:t>
                      </a:r>
                      <a:r>
                        <a:rPr lang="en-US" sz="1200" baseline="0" dirty="0" smtClean="0">
                          <a:latin typeface="Courier" charset="0"/>
                          <a:ea typeface="Courier" charset="0"/>
                          <a:cs typeface="Courier" charset="0"/>
                        </a:rPr>
                        <a:t>&lt;String&gt; </a:t>
                      </a:r>
                      <a:r>
                        <a:rPr lang="en-US" sz="1200" baseline="0" dirty="0" err="1" smtClean="0">
                          <a:latin typeface="Courier" charset="0"/>
                          <a:ea typeface="Courier" charset="0"/>
                          <a:cs typeface="Courier" charset="0"/>
                        </a:rPr>
                        <a:t>myStrings</a:t>
                      </a:r>
                      <a:r>
                        <a:rPr lang="en-US" sz="1200" baseline="0" dirty="0" smtClean="0">
                          <a:latin typeface="Courier" charset="0"/>
                          <a:ea typeface="Courier" charset="0"/>
                          <a:cs typeface="Courier" charset="0"/>
                        </a:rPr>
                        <a:t> = new </a:t>
                      </a:r>
                      <a:r>
                        <a:rPr lang="en-US" sz="1200" baseline="0" dirty="0" err="1" smtClean="0">
                          <a:latin typeface="Courier" charset="0"/>
                          <a:ea typeface="Courier" charset="0"/>
                          <a:cs typeface="Courier" charset="0"/>
                        </a:rPr>
                        <a:t>ArrayList</a:t>
                      </a:r>
                      <a:r>
                        <a:rPr lang="en-US" sz="1200" baseline="0" dirty="0" smtClean="0">
                          <a:latin typeface="Courier" charset="0"/>
                          <a:ea typeface="Courier" charset="0"/>
                          <a:cs typeface="Courier" charset="0"/>
                        </a:rPr>
                        <a:t>&lt;&gt;();</a:t>
                      </a:r>
                    </a:p>
                    <a:p>
                      <a:pPr algn="l"/>
                      <a:r>
                        <a:rPr lang="en-US" sz="1200" baseline="0" dirty="0" err="1" smtClean="0">
                          <a:latin typeface="Courier" charset="0"/>
                          <a:ea typeface="Courier" charset="0"/>
                          <a:cs typeface="Courier" charset="0"/>
                        </a:rPr>
                        <a:t>myStrings.add</a:t>
                      </a:r>
                      <a:r>
                        <a:rPr lang="en-US" sz="1200" baseline="0" dirty="0" smtClean="0">
                          <a:latin typeface="Courier" charset="0"/>
                          <a:ea typeface="Courier" charset="0"/>
                          <a:cs typeface="Courier" charset="0"/>
                        </a:rPr>
                        <a:t>(“this is a string”);</a:t>
                      </a:r>
                    </a:p>
                    <a:p>
                      <a:pPr algn="l"/>
                      <a:endParaRPr lang="en-US" sz="1200" baseline="0" dirty="0" smtClean="0">
                        <a:latin typeface="Courier" charset="0"/>
                        <a:ea typeface="Courier" charset="0"/>
                        <a:cs typeface="Courier" charset="0"/>
                      </a:endParaRPr>
                    </a:p>
                    <a:p>
                      <a:pPr marL="0" marR="0" indent="0" algn="l" defTabSz="914400" rtl="0" latinLnBrk="0">
                        <a:lnSpc>
                          <a:spcPct val="100000"/>
                        </a:lnSpc>
                        <a:spcBef>
                          <a:spcPts val="0"/>
                        </a:spcBef>
                        <a:spcAft>
                          <a:spcPts val="0"/>
                        </a:spcAft>
                        <a:buClrTx/>
                        <a:buSzTx/>
                        <a:buFontTx/>
                        <a:buNone/>
                        <a:tabLst/>
                      </a:pPr>
                      <a:r>
                        <a:rPr lang="en-US" sz="2000" b="0" i="0" u="none" strike="noStrike" cap="none" spc="0" baseline="0" dirty="0" smtClean="0">
                          <a:ln>
                            <a:noFill/>
                          </a:ln>
                          <a:solidFill>
                            <a:schemeClr val="tx1"/>
                          </a:solidFill>
                          <a:uFillTx/>
                          <a:latin typeface="+mn-lt"/>
                          <a:ea typeface="+mn-ea"/>
                          <a:cs typeface="+mn-cs"/>
                          <a:sym typeface="Calibri"/>
                        </a:rPr>
                        <a:t>They don’t need to keep track of how many items are in the collection because they can always call the size method to find out:</a:t>
                      </a:r>
                    </a:p>
                    <a:p>
                      <a:pPr algn="l"/>
                      <a:endParaRPr lang="en-US" sz="1200" baseline="0" dirty="0" smtClean="0">
                        <a:latin typeface="Courier" charset="0"/>
                        <a:ea typeface="Courier" charset="0"/>
                        <a:cs typeface="Courier" charset="0"/>
                      </a:endParaRPr>
                    </a:p>
                    <a:p>
                      <a:pPr algn="l"/>
                      <a:r>
                        <a:rPr lang="en-US" sz="1200" baseline="0" dirty="0" err="1" smtClean="0">
                          <a:latin typeface="Courier" charset="0"/>
                          <a:ea typeface="Courier" charset="0"/>
                          <a:cs typeface="Courier" charset="0"/>
                        </a:rPr>
                        <a:t>int</a:t>
                      </a:r>
                      <a:r>
                        <a:rPr lang="en-US" sz="1200" baseline="0" dirty="0" smtClean="0">
                          <a:latin typeface="Courier" charset="0"/>
                          <a:ea typeface="Courier" charset="0"/>
                          <a:cs typeface="Courier" charset="0"/>
                        </a:rPr>
                        <a:t> size = </a:t>
                      </a:r>
                      <a:r>
                        <a:rPr lang="en-US" sz="1200" baseline="0" dirty="0" err="1" smtClean="0">
                          <a:latin typeface="Courier" charset="0"/>
                          <a:ea typeface="Courier" charset="0"/>
                          <a:cs typeface="Courier" charset="0"/>
                        </a:rPr>
                        <a:t>myStrings.size</a:t>
                      </a:r>
                      <a:r>
                        <a:rPr lang="en-US" sz="1200" baseline="0" dirty="0" smtClean="0">
                          <a:latin typeface="Courier" charset="0"/>
                          <a:ea typeface="Courier" charset="0"/>
                          <a:cs typeface="Courier" charset="0"/>
                        </a:rPr>
                        <a:t>();</a:t>
                      </a:r>
                      <a:endParaRPr lang="en-US" sz="1200" dirty="0">
                        <a:latin typeface="Courier" charset="0"/>
                        <a:ea typeface="Courier" charset="0"/>
                        <a:cs typeface="Courier" charset="0"/>
                      </a:endParaRPr>
                    </a:p>
                  </a:txBody>
                  <a:tcPr/>
                </a:tc>
                <a:tc>
                  <a:txBody>
                    <a:bodyPr/>
                    <a:lstStyle/>
                    <a:p>
                      <a:pPr algn="l"/>
                      <a:r>
                        <a:rPr lang="en-US" sz="2000" dirty="0" smtClean="0"/>
                        <a:t>They implemented the </a:t>
                      </a:r>
                      <a:r>
                        <a:rPr lang="en-US" sz="2000" dirty="0" err="1" smtClean="0"/>
                        <a:t>ArrayList</a:t>
                      </a:r>
                      <a:r>
                        <a:rPr lang="en-US" sz="2000" dirty="0" smtClean="0"/>
                        <a:t> as a Java</a:t>
                      </a:r>
                      <a:r>
                        <a:rPr lang="en-US" sz="2000" baseline="0" dirty="0" smtClean="0"/>
                        <a:t> Framework Collection, implementing the List&lt;&gt; interface. They wrote code that automatically expands the underlying array when it gets full. They also have code that keeps track of the number of items in the collection, etc. </a:t>
                      </a:r>
                      <a:endParaRPr lang="en-US" sz="2000" dirty="0"/>
                    </a:p>
                  </a:txBody>
                  <a:tcPr/>
                </a:tc>
              </a:tr>
            </a:tbl>
          </a:graphicData>
        </a:graphic>
      </p:graphicFrame>
    </p:spTree>
    <p:extLst>
      <p:ext uri="{BB962C8B-B14F-4D97-AF65-F5344CB8AC3E}">
        <p14:creationId xmlns:p14="http://schemas.microsoft.com/office/powerpoint/2010/main" val="89699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63500" y="63500"/>
            <a:ext cx="12065000" cy="6731000"/>
          </a:xfrm>
          <a:prstGeom prst="rect">
            <a:avLst/>
          </a:prstGeom>
        </p:spPr>
      </p:pic>
    </p:spTree>
    <p:extLst>
      <p:ext uri="{BB962C8B-B14F-4D97-AF65-F5344CB8AC3E}">
        <p14:creationId xmlns:p14="http://schemas.microsoft.com/office/powerpoint/2010/main" val="202316123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5433390" y="2319130"/>
            <a:ext cx="6695109" cy="4475370"/>
          </a:xfrm>
          <a:prstGeom prst="rect">
            <a:avLst/>
          </a:prstGeom>
        </p:spPr>
      </p:pic>
      <p:sp>
        <p:nvSpPr>
          <p:cNvPr id="5" name="2. Which of the following is true for both an ArrayList and an array?"/>
          <p:cNvSpPr txBox="1">
            <a:spLocks/>
          </p:cNvSpPr>
          <p:nvPr/>
        </p:nvSpPr>
        <p:spPr>
          <a:xfrm>
            <a:off x="467192" y="304619"/>
            <a:ext cx="10972801" cy="1143001"/>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lvl1pPr marL="0" marR="0" indent="0" algn="l" defTabSz="704087" rtl="0" latinLnBrk="0">
              <a:lnSpc>
                <a:spcPct val="100000"/>
              </a:lnSpc>
              <a:spcBef>
                <a:spcPts val="0"/>
              </a:spcBef>
              <a:spcAft>
                <a:spcPts val="0"/>
              </a:spcAft>
              <a:buClrTx/>
              <a:buSzTx/>
              <a:buFontTx/>
              <a:buNone/>
              <a:tabLst/>
              <a:defRPr sz="3387" b="0" i="0" u="none" strike="noStrike" cap="none" spc="0" baseline="0">
                <a:ln>
                  <a:noFill/>
                </a:ln>
                <a:solidFill>
                  <a:srgbClr val="000000"/>
                </a:solidFill>
                <a:uFillTx/>
                <a:latin typeface="+mj-lt"/>
                <a:ea typeface="+mj-ea"/>
                <a:cs typeface="+mj-cs"/>
                <a:sym typeface="Calibri"/>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a:lstStyle>
          <a:p>
            <a:pPr hangingPunct="1"/>
            <a:r>
              <a:rPr lang="en-US" dirty="0" smtClean="0"/>
              <a:t>3. Which of the following is true for both an </a:t>
            </a:r>
            <a:r>
              <a:rPr lang="en-US" dirty="0" err="1" smtClean="0"/>
              <a:t>ArrayList</a:t>
            </a:r>
            <a:r>
              <a:rPr lang="en-US" dirty="0" smtClean="0"/>
              <a:t> and an array, from the End-User Programmer perspective?</a:t>
            </a:r>
            <a:endParaRPr lang="en-US" dirty="0"/>
          </a:p>
        </p:txBody>
      </p:sp>
      <p:sp>
        <p:nvSpPr>
          <p:cNvPr id="6" name="Once allocated the size may not change.…"/>
          <p:cNvSpPr txBox="1">
            <a:spLocks/>
          </p:cNvSpPr>
          <p:nvPr/>
        </p:nvSpPr>
        <p:spPr>
          <a:xfrm>
            <a:off x="467192" y="1974955"/>
            <a:ext cx="4114801" cy="4525963"/>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9pPr>
          </a:lstStyle>
          <a:p>
            <a:pPr marL="509206" indent="-509206" defTabSz="905255" hangingPunct="1">
              <a:spcBef>
                <a:spcPts val="600"/>
              </a:spcBef>
              <a:buFontTx/>
              <a:buAutoNum type="alphaUcPeriod"/>
              <a:defRPr sz="2673"/>
            </a:pPr>
            <a:r>
              <a:rPr lang="en-US" sz="2673" dirty="0" smtClean="0"/>
              <a:t>Once allocated the size may not change.</a:t>
            </a:r>
          </a:p>
          <a:p>
            <a:pPr marL="509206" indent="-509206" defTabSz="905255" hangingPunct="1">
              <a:spcBef>
                <a:spcPts val="600"/>
              </a:spcBef>
              <a:buFontTx/>
              <a:buAutoNum type="alphaUcPeriod"/>
              <a:defRPr sz="2673"/>
            </a:pPr>
            <a:r>
              <a:rPr lang="en-US" sz="2673" dirty="0" smtClean="0"/>
              <a:t>A slot to hold an object may be removed.</a:t>
            </a:r>
          </a:p>
          <a:p>
            <a:pPr marL="509206" indent="-509206" defTabSz="905255" hangingPunct="1">
              <a:spcBef>
                <a:spcPts val="600"/>
              </a:spcBef>
              <a:buFontTx/>
              <a:buAutoNum type="alphaUcPeriod"/>
              <a:defRPr sz="2673"/>
            </a:pPr>
            <a:r>
              <a:rPr lang="en-US" sz="2673" dirty="0" smtClean="0"/>
              <a:t>A slot to hold an object may be inserted.</a:t>
            </a:r>
          </a:p>
          <a:p>
            <a:pPr marL="509206" indent="-509206" defTabSz="905255" hangingPunct="1">
              <a:spcBef>
                <a:spcPts val="600"/>
              </a:spcBef>
              <a:buFontTx/>
              <a:buAutoNum type="alphaUcPeriod"/>
              <a:defRPr sz="2673"/>
            </a:pPr>
            <a:r>
              <a:rPr lang="en-US" sz="2673" dirty="0" smtClean="0"/>
              <a:t>All slots must contain the same type of object (or subclass objects).</a:t>
            </a:r>
          </a:p>
          <a:p>
            <a:pPr marL="509206" indent="-509206" defTabSz="905255" hangingPunct="1">
              <a:spcBef>
                <a:spcPts val="600"/>
              </a:spcBef>
              <a:buFontTx/>
              <a:buAutoNum type="alphaUcPeriod"/>
              <a:defRPr sz="2673"/>
            </a:pPr>
            <a:r>
              <a:rPr lang="en-US" sz="2673" dirty="0" smtClean="0"/>
              <a:t>A slot can hold a primitive.</a:t>
            </a:r>
            <a:endParaRPr lang="en-US" sz="2673" dirty="0"/>
          </a:p>
        </p:txBody>
      </p:sp>
    </p:spTree>
    <p:extLst>
      <p:ext uri="{BB962C8B-B14F-4D97-AF65-F5344CB8AC3E}">
        <p14:creationId xmlns:p14="http://schemas.microsoft.com/office/powerpoint/2010/main" val="39103134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1700" y="1171575"/>
            <a:ext cx="10515600" cy="1325563"/>
          </a:xfrm>
        </p:spPr>
        <p:txBody>
          <a:bodyPr/>
          <a:lstStyle/>
          <a:p>
            <a:r>
              <a:rPr lang="en-US" dirty="0" smtClean="0"/>
              <a:t>Time Complexity Analysis</a:t>
            </a:r>
            <a:endParaRPr lang="en-US" dirty="0"/>
          </a:p>
        </p:txBody>
      </p:sp>
      <p:sp>
        <p:nvSpPr>
          <p:cNvPr id="4" name="TextBox 3"/>
          <p:cNvSpPr txBox="1"/>
          <p:nvPr/>
        </p:nvSpPr>
        <p:spPr>
          <a:xfrm>
            <a:off x="615950" y="2552700"/>
            <a:ext cx="10966450" cy="38472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3600" b="0" i="0" u="sng" strike="noStrike" cap="none" spc="0" normalizeH="0" baseline="0" dirty="0" smtClean="0">
                <a:ln>
                  <a:noFill/>
                </a:ln>
                <a:solidFill>
                  <a:srgbClr val="000000"/>
                </a:solidFill>
                <a:effectLst/>
                <a:uFillTx/>
                <a:latin typeface="+mj-lt"/>
                <a:ea typeface="+mj-ea"/>
                <a:cs typeface="+mj-cs"/>
                <a:sym typeface="Calibri"/>
              </a:rPr>
              <a:t>Second, formulate the </a:t>
            </a:r>
            <a:r>
              <a:rPr kumimoji="0" lang="en-US" sz="3600" b="0" i="0" u="sng" strike="noStrike" cap="none" spc="0" normalizeH="0" baseline="0" dirty="0" smtClean="0">
                <a:ln>
                  <a:noFill/>
                </a:ln>
                <a:solidFill>
                  <a:schemeClr val="accent5">
                    <a:lumMod val="75000"/>
                  </a:schemeClr>
                </a:solidFill>
                <a:effectLst/>
                <a:uFillTx/>
                <a:latin typeface="+mj-lt"/>
                <a:ea typeface="+mj-ea"/>
                <a:cs typeface="+mj-cs"/>
                <a:sym typeface="Calibri"/>
              </a:rPr>
              <a:t>runtime function</a:t>
            </a:r>
            <a:r>
              <a:rPr kumimoji="0" lang="en-US" sz="3600" b="0" i="0" u="sng" strike="noStrike" cap="none" spc="0" normalizeH="0" baseline="0" dirty="0" smtClean="0">
                <a:ln>
                  <a:noFill/>
                </a:ln>
                <a:solidFill>
                  <a:srgbClr val="000000"/>
                </a:solidFill>
                <a:effectLst/>
                <a:uFillTx/>
                <a:latin typeface="+mj-lt"/>
                <a:ea typeface="+mj-ea"/>
                <a:cs typeface="+mj-cs"/>
                <a:sym typeface="Calibri"/>
              </a:rPr>
              <a:t> of input size: number of steps</a:t>
            </a:r>
            <a:r>
              <a:rPr kumimoji="0" lang="en-US" sz="3600" b="0" i="0" u="sng" strike="noStrike" cap="none" spc="0" normalizeH="0" dirty="0" smtClean="0">
                <a:ln>
                  <a:noFill/>
                </a:ln>
                <a:solidFill>
                  <a:srgbClr val="000000"/>
                </a:solidFill>
                <a:effectLst/>
                <a:uFillTx/>
                <a:latin typeface="+mj-lt"/>
                <a:ea typeface="+mj-ea"/>
                <a:cs typeface="+mj-cs"/>
                <a:sym typeface="Calibri"/>
              </a:rPr>
              <a:t> under the input size </a:t>
            </a:r>
            <a:r>
              <a:rPr kumimoji="0" lang="en-US" sz="3600" b="0" i="0" u="sng" strike="noStrike" cap="none" spc="0" normalizeH="0" baseline="0" dirty="0" smtClean="0">
                <a:ln>
                  <a:noFill/>
                </a:ln>
                <a:solidFill>
                  <a:srgbClr val="000000"/>
                </a:solidFill>
                <a:effectLst/>
                <a:uFillTx/>
                <a:latin typeface="+mj-lt"/>
                <a:ea typeface="+mj-ea"/>
                <a:cs typeface="+mj-cs"/>
                <a:sym typeface="Calibri"/>
              </a:rPr>
              <a:t> </a:t>
            </a:r>
          </a:p>
          <a:p>
            <a:pPr marL="0" marR="0" indent="0" algn="l" defTabSz="914400" rtl="0" fontAlgn="auto" latinLnBrk="0" hangingPunct="0">
              <a:lnSpc>
                <a:spcPct val="100000"/>
              </a:lnSpc>
              <a:spcBef>
                <a:spcPts val="0"/>
              </a:spcBef>
              <a:spcAft>
                <a:spcPts val="0"/>
              </a:spcAft>
              <a:buClrTx/>
              <a:buSzTx/>
              <a:buFontTx/>
              <a:buNone/>
              <a:tabLst/>
            </a:pPr>
            <a:endParaRPr lang="en-US" sz="3600" u="sng" dirty="0" smtClean="0"/>
          </a:p>
          <a:p>
            <a:r>
              <a:rPr lang="en-US" sz="3200" dirty="0" smtClean="0"/>
              <a:t>An </a:t>
            </a:r>
            <a:r>
              <a:rPr lang="en-US" sz="3200" dirty="0"/>
              <a:t>algorithm scales up as the dataset </a:t>
            </a:r>
            <a:r>
              <a:rPr lang="en-US" sz="3200" dirty="0" smtClean="0"/>
              <a:t>grows. But different algorithms scales differently. We care about the scale rate more.</a:t>
            </a:r>
            <a:endParaRPr lang="en" sz="3200" dirty="0"/>
          </a:p>
          <a:p>
            <a:pPr marL="0" marR="0" indent="0" algn="l" defTabSz="914400" rtl="0" fontAlgn="auto" latinLnBrk="0" hangingPunct="0">
              <a:lnSpc>
                <a:spcPct val="100000"/>
              </a:lnSpc>
              <a:spcBef>
                <a:spcPts val="0"/>
              </a:spcBef>
              <a:spcAft>
                <a:spcPts val="0"/>
              </a:spcAft>
              <a:buClrTx/>
              <a:buSzTx/>
              <a:buFontTx/>
              <a:buNone/>
              <a:tabLst/>
            </a:pPr>
            <a:endParaRPr lang="en-US" sz="3600" u="sng" dirty="0"/>
          </a:p>
          <a:p>
            <a:pPr marL="0" marR="0" indent="0" algn="l" defTabSz="914400" rtl="0" fontAlgn="auto" latinLnBrk="0" hangingPunct="0">
              <a:lnSpc>
                <a:spcPct val="100000"/>
              </a:lnSpc>
              <a:spcBef>
                <a:spcPts val="0"/>
              </a:spcBef>
              <a:spcAft>
                <a:spcPts val="0"/>
              </a:spcAft>
              <a:buClrTx/>
              <a:buSzTx/>
              <a:buFontTx/>
              <a:buNone/>
              <a:tabLst/>
            </a:pPr>
            <a:r>
              <a:rPr kumimoji="0" lang="en-US" sz="3600" b="0" i="0" u="sng" strike="noStrike" cap="none" spc="0" normalizeH="0" baseline="0" dirty="0" smtClean="0">
                <a:ln>
                  <a:noFill/>
                </a:ln>
                <a:solidFill>
                  <a:srgbClr val="000000"/>
                </a:solidFill>
                <a:effectLst/>
                <a:uFillTx/>
                <a:latin typeface="+mj-lt"/>
                <a:ea typeface="+mj-ea"/>
                <a:cs typeface="+mj-cs"/>
                <a:sym typeface="Calibri"/>
              </a:rPr>
              <a:t>Then determin</a:t>
            </a:r>
            <a:r>
              <a:rPr lang="en-US" sz="3600" u="sng" dirty="0" smtClean="0"/>
              <a:t>e the </a:t>
            </a:r>
            <a:r>
              <a:rPr lang="en-US" sz="3600" u="sng" dirty="0" smtClean="0">
                <a:solidFill>
                  <a:schemeClr val="accent5">
                    <a:lumMod val="75000"/>
                  </a:schemeClr>
                </a:solidFill>
              </a:rPr>
              <a:t>big O notation </a:t>
            </a:r>
            <a:r>
              <a:rPr lang="en-US" sz="3600" u="sng" dirty="0" smtClean="0"/>
              <a:t>of runtime function</a:t>
            </a:r>
            <a:endParaRPr kumimoji="0" lang="en-US" sz="3600" b="0" i="0" u="sng" strike="noStrike" cap="none" spc="0" normalizeH="0" baseline="0" dirty="0" smtClean="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8355256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p:cNvPicPr>
          <p:nvPr>
            <p:custDataLst>
              <p:tags r:id="rId1"/>
            </p:custDataLst>
          </p:nvPr>
        </p:nvPicPr>
        <p:blipFill>
          <a:blip r:embed="rId4" cstate="print">
            <a:extLst>
              <a:ext uri="{28A0092B-C50C-407E-A947-70E740481C1C}">
                <a14:useLocalDpi xmlns:a14="http://schemas.microsoft.com/office/drawing/2010/main" val="0"/>
              </a:ext>
            </a:extLst>
          </a:blip>
          <a:stretch>
            <a:fillRect/>
          </a:stretch>
        </p:blipFill>
        <p:spPr>
          <a:xfrm>
            <a:off x="5592417" y="3565133"/>
            <a:ext cx="6195391" cy="3229366"/>
          </a:xfrm>
          <a:prstGeom prst="rect">
            <a:avLst/>
          </a:prstGeom>
        </p:spPr>
      </p:pic>
      <p:sp>
        <p:nvSpPr>
          <p:cNvPr id="5" name="TPQuestion"/>
          <p:cNvSpPr txBox="1">
            <a:spLocks/>
          </p:cNvSpPr>
          <p:nvPr/>
        </p:nvSpPr>
        <p:spPr>
          <a:xfrm>
            <a:off x="228599" y="244158"/>
            <a:ext cx="11698357" cy="6720522"/>
          </a:xfrm>
          <a:prstGeom prst="rect">
            <a:avLst/>
          </a:prstGeom>
        </p:spPr>
        <p:txBody>
          <a:bodyPr/>
          <a:lstStyle>
            <a:lvl1pPr algn="ctr" rtl="0" eaLnBrk="1" fontAlgn="base" hangingPunct="1">
              <a:spcBef>
                <a:spcPct val="0"/>
              </a:spcBef>
              <a:spcAft>
                <a:spcPct val="0"/>
              </a:spcAft>
              <a:defRPr sz="4400" kern="1200">
                <a:solidFill>
                  <a:schemeClr val="tx1"/>
                </a:solidFill>
                <a:latin typeface="+mj-lt"/>
                <a:ea typeface="MS PGothic" pitchFamily="34" charset="-128"/>
                <a:cs typeface="MS PGothic" charset="0"/>
              </a:defRPr>
            </a:lvl1pPr>
            <a:lvl2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2pPr>
            <a:lvl3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3pPr>
            <a:lvl4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4pPr>
            <a:lvl5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a:lstStyle>
          <a:p>
            <a:pPr algn="l"/>
            <a:endParaRPr lang="en-US" altLang="en-US" sz="2800" dirty="0" smtClean="0">
              <a:latin typeface="Courier" charset="0"/>
              <a:ea typeface="Courier" charset="0"/>
              <a:cs typeface="Courier" charset="0"/>
            </a:endParaRPr>
          </a:p>
          <a:p>
            <a:pPr algn="l"/>
            <a:endParaRPr lang="en-US" altLang="en-US" dirty="0">
              <a:ea typeface="MS PGothic" charset="-128"/>
            </a:endParaRPr>
          </a:p>
        </p:txBody>
      </p:sp>
      <p:sp>
        <p:nvSpPr>
          <p:cNvPr id="6" name="TPAnswers"/>
          <p:cNvSpPr>
            <a:spLocks noGrp="1"/>
          </p:cNvSpPr>
          <p:nvPr/>
        </p:nvSpPr>
        <p:spPr bwMode="auto">
          <a:xfrm>
            <a:off x="228599" y="3490278"/>
            <a:ext cx="5019262" cy="3456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a:bodyPr>
          <a:lst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S PGothic" pitchFamily="34" charset="-128"/>
                <a:cs typeface="MS PGothic" charset="0"/>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S PGothic" pitchFamily="34" charset="-128"/>
                <a:cs typeface="MS PGothic" charset="0"/>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S PGothic" pitchFamily="34" charset="-128"/>
                <a:cs typeface="MS PGothic" charset="0"/>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buFont typeface="Arial" charset="0"/>
              <a:buAutoNum type="alphaUcPeriod"/>
            </a:pPr>
            <a:endParaRPr lang="en-US" altLang="en-US" dirty="0" smtClean="0">
              <a:ea typeface="MS PGothic" charset="-128"/>
            </a:endParaRPr>
          </a:p>
          <a:p>
            <a:pPr marL="514350" indent="-514350">
              <a:buFont typeface="Arial" charset="0"/>
              <a:buAutoNum type="alphaUcPeriod"/>
            </a:pPr>
            <a:endParaRPr lang="en-US" altLang="en-US" dirty="0">
              <a:ea typeface="MS PGothic" charset="-128"/>
            </a:endParaRPr>
          </a:p>
        </p:txBody>
      </p:sp>
      <p:sp>
        <p:nvSpPr>
          <p:cNvPr id="7" name="TextBox 6"/>
          <p:cNvSpPr txBox="1"/>
          <p:nvPr/>
        </p:nvSpPr>
        <p:spPr>
          <a:xfrm>
            <a:off x="367746" y="244158"/>
            <a:ext cx="5224671" cy="3416320"/>
          </a:xfrm>
          <a:prstGeom prst="rect">
            <a:avLst/>
          </a:prstGeom>
          <a:noFill/>
        </p:spPr>
        <p:txBody>
          <a:bodyPr wrap="square" rtlCol="0">
            <a:spAutoFit/>
          </a:bodyPr>
          <a:lstStyle/>
          <a:p>
            <a:r>
              <a:rPr lang="en-US" sz="2400" dirty="0" smtClean="0"/>
              <a:t>4. This graph shows how number of operations expands as the size of data expands. If you have 100 elements in your collection and you run a </a:t>
            </a:r>
            <a:r>
              <a:rPr lang="en-US" sz="2400" b="1" dirty="0" smtClean="0"/>
              <a:t>linear algorithm </a:t>
            </a:r>
            <a:r>
              <a:rPr lang="en-US" sz="2400" dirty="0" smtClean="0"/>
              <a:t>(O(n)), it takes 100 operations. If you have 20 elements and you run a </a:t>
            </a:r>
            <a:r>
              <a:rPr lang="en-US" sz="2400" b="1" dirty="0" smtClean="0"/>
              <a:t>polynomial algorithm</a:t>
            </a:r>
            <a:r>
              <a:rPr lang="en-US" sz="2400" dirty="0" smtClean="0"/>
              <a:t>, which option is closest to the answer for how many operations will it take?</a:t>
            </a:r>
            <a:endParaRPr lang="en-US" sz="2400" dirty="0"/>
          </a:p>
        </p:txBody>
      </p:sp>
      <p:pic>
        <p:nvPicPr>
          <p:cNvPr id="2" name="Picture 1"/>
          <p:cNvPicPr>
            <a:picLocks noChangeAspect="1"/>
          </p:cNvPicPr>
          <p:nvPr/>
        </p:nvPicPr>
        <p:blipFill>
          <a:blip r:embed="rId5"/>
          <a:stretch>
            <a:fillRect/>
          </a:stretch>
        </p:blipFill>
        <p:spPr>
          <a:xfrm>
            <a:off x="5633183" y="-83125"/>
            <a:ext cx="6154625" cy="3573403"/>
          </a:xfrm>
          <a:prstGeom prst="rect">
            <a:avLst/>
          </a:prstGeom>
        </p:spPr>
      </p:pic>
      <p:sp>
        <p:nvSpPr>
          <p:cNvPr id="8" name="Betty…"/>
          <p:cNvSpPr txBox="1">
            <a:spLocks/>
          </p:cNvSpPr>
          <p:nvPr/>
        </p:nvSpPr>
        <p:spPr>
          <a:xfrm>
            <a:off x="367746" y="4214477"/>
            <a:ext cx="4114801" cy="2428159"/>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9pPr>
          </a:lstStyle>
          <a:p>
            <a:pPr marL="514350" indent="-514350" hangingPunct="1">
              <a:lnSpc>
                <a:spcPct val="100000"/>
              </a:lnSpc>
              <a:spcBef>
                <a:spcPts val="700"/>
              </a:spcBef>
              <a:buFontTx/>
              <a:buAutoNum type="alphaUcPeriod"/>
              <a:defRPr sz="3200"/>
            </a:pPr>
            <a:r>
              <a:rPr lang="en-US" sz="3200" dirty="0" smtClean="0"/>
              <a:t>20</a:t>
            </a:r>
          </a:p>
          <a:p>
            <a:pPr marL="514350" indent="-514350" hangingPunct="1">
              <a:lnSpc>
                <a:spcPct val="100000"/>
              </a:lnSpc>
              <a:spcBef>
                <a:spcPts val="700"/>
              </a:spcBef>
              <a:buFontTx/>
              <a:buAutoNum type="alphaUcPeriod"/>
              <a:defRPr sz="3200"/>
            </a:pPr>
            <a:r>
              <a:rPr lang="en-US" sz="3200" dirty="0" smtClean="0"/>
              <a:t>100</a:t>
            </a:r>
          </a:p>
          <a:p>
            <a:pPr marL="514350" indent="-514350" hangingPunct="1">
              <a:lnSpc>
                <a:spcPct val="100000"/>
              </a:lnSpc>
              <a:spcBef>
                <a:spcPts val="700"/>
              </a:spcBef>
              <a:buFontTx/>
              <a:buAutoNum type="alphaUcPeriod"/>
              <a:defRPr sz="3200"/>
            </a:pPr>
            <a:r>
              <a:rPr lang="en-US" sz="3200" dirty="0" smtClean="0"/>
              <a:t>~400</a:t>
            </a:r>
          </a:p>
          <a:p>
            <a:pPr marL="514350" indent="-514350" hangingPunct="1">
              <a:lnSpc>
                <a:spcPct val="100000"/>
              </a:lnSpc>
              <a:spcBef>
                <a:spcPts val="700"/>
              </a:spcBef>
              <a:buFontTx/>
              <a:buAutoNum type="alphaUcPeriod"/>
              <a:defRPr sz="3200"/>
            </a:pPr>
            <a:r>
              <a:rPr lang="en-US" sz="3200" dirty="0" smtClean="0"/>
              <a:t>unknown</a:t>
            </a:r>
            <a:endParaRPr lang="en-US" sz="3200" dirty="0"/>
          </a:p>
        </p:txBody>
      </p:sp>
    </p:spTree>
    <p:extLst>
      <p:ext uri="{BB962C8B-B14F-4D97-AF65-F5344CB8AC3E}">
        <p14:creationId xmlns:p14="http://schemas.microsoft.com/office/powerpoint/2010/main" val="29065866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050" y="155575"/>
            <a:ext cx="11176000" cy="1325563"/>
          </a:xfrm>
        </p:spPr>
        <p:txBody>
          <a:bodyPr>
            <a:normAutofit/>
          </a:bodyPr>
          <a:lstStyle/>
          <a:p>
            <a:r>
              <a:rPr lang="en-US" sz="3600" b="1" i="1" u="sng" dirty="0"/>
              <a:t>Big O </a:t>
            </a:r>
            <a:r>
              <a:rPr lang="en-US" sz="3600" b="1" i="1" u="sng" dirty="0" smtClean="0"/>
              <a:t>notation</a:t>
            </a:r>
            <a:r>
              <a:rPr lang="en-US" sz="3600" b="1" i="1" dirty="0" smtClean="0"/>
              <a:t>  -  </a:t>
            </a:r>
            <a:r>
              <a:rPr lang="en-US" sz="3600" b="1" i="1" u="sng" dirty="0" smtClean="0"/>
              <a:t>categorizing algorithmic growth rate </a:t>
            </a:r>
            <a:endParaRPr lang="en-US" sz="3600" u="sng" dirty="0"/>
          </a:p>
        </p:txBody>
      </p:sp>
      <p:sp>
        <p:nvSpPr>
          <p:cNvPr id="3" name="Text Placeholder 2"/>
          <p:cNvSpPr>
            <a:spLocks noGrp="1"/>
          </p:cNvSpPr>
          <p:nvPr>
            <p:ph type="body" idx="1"/>
          </p:nvPr>
        </p:nvSpPr>
        <p:spPr>
          <a:xfrm>
            <a:off x="273050" y="1481138"/>
            <a:ext cx="11233150" cy="5032375"/>
          </a:xfrm>
        </p:spPr>
        <p:txBody>
          <a:bodyPr>
            <a:normAutofit/>
          </a:bodyPr>
          <a:lstStyle/>
          <a:p>
            <a:pPr lvl="0"/>
            <a:r>
              <a:rPr lang="en-US" b="1" i="1" dirty="0"/>
              <a:t>Big O notation</a:t>
            </a:r>
            <a:r>
              <a:rPr lang="en-US" dirty="0"/>
              <a:t> is used in Computer Science to describe the performance or complexity of an algorithm.  As for a single algorithm, we use Big  O notation to categorize the growth rate function of algorithms as input size goes to the infinity. </a:t>
            </a:r>
          </a:p>
          <a:p>
            <a:endParaRPr lang="en-US" dirty="0"/>
          </a:p>
          <a:p>
            <a:r>
              <a:rPr lang="en-US" dirty="0" smtClean="0"/>
              <a:t>In </a:t>
            </a:r>
            <a:r>
              <a:rPr lang="en-US" dirty="0"/>
              <a:t>Big O </a:t>
            </a:r>
            <a:r>
              <a:rPr lang="en-US" dirty="0" smtClean="0"/>
              <a:t>notation</a:t>
            </a:r>
            <a:r>
              <a:rPr lang="en-US" dirty="0"/>
              <a:t>, all functions that have the same growth rate (as determined by the highest order term of the function) are characterized using the same Big O notation. </a:t>
            </a:r>
            <a:endParaRPr lang="en-US" dirty="0" smtClean="0"/>
          </a:p>
          <a:p>
            <a:endParaRPr lang="en-US" dirty="0"/>
          </a:p>
          <a:p>
            <a:r>
              <a:rPr lang="en-US" dirty="0"/>
              <a:t>Which of the following Big O notations is equivalent to O(N+9999)?</a:t>
            </a:r>
          </a:p>
        </p:txBody>
      </p:sp>
    </p:spTree>
    <p:extLst>
      <p:ext uri="{BB962C8B-B14F-4D97-AF65-F5344CB8AC3E}">
        <p14:creationId xmlns:p14="http://schemas.microsoft.com/office/powerpoint/2010/main" val="33734920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t>Guideline for General Algorithmic Time Complexity </a:t>
            </a:r>
            <a:r>
              <a:rPr lang="en-US" sz="3200" b="1" dirty="0" smtClean="0"/>
              <a:t>Analysis</a:t>
            </a:r>
            <a:endParaRPr lang="en-US" sz="3200" b="1" dirty="0"/>
          </a:p>
        </p:txBody>
      </p:sp>
      <p:sp>
        <p:nvSpPr>
          <p:cNvPr id="3" name="Text Placeholder 2"/>
          <p:cNvSpPr>
            <a:spLocks noGrp="1"/>
          </p:cNvSpPr>
          <p:nvPr>
            <p:ph type="body" idx="1"/>
          </p:nvPr>
        </p:nvSpPr>
        <p:spPr/>
        <p:txBody>
          <a:bodyPr>
            <a:normAutofit fontScale="92500" lnSpcReduction="20000"/>
          </a:bodyPr>
          <a:lstStyle/>
          <a:p>
            <a:pPr marL="514350" indent="-514350">
              <a:lnSpc>
                <a:spcPct val="80000"/>
              </a:lnSpc>
              <a:buFont typeface="+mj-lt"/>
              <a:buAutoNum type="arabicPeriod"/>
              <a:defRPr/>
            </a:pPr>
            <a:r>
              <a:rPr lang="en-US" altLang="en-US" dirty="0"/>
              <a:t>Decide on parameter </a:t>
            </a:r>
            <a:r>
              <a:rPr lang="en-US" altLang="en-US" i="1" dirty="0"/>
              <a:t>n</a:t>
            </a:r>
            <a:r>
              <a:rPr lang="en-US" altLang="en-US" dirty="0"/>
              <a:t> indicating </a:t>
            </a:r>
            <a:r>
              <a:rPr lang="en-US" altLang="en-US" i="1" u="sng" dirty="0"/>
              <a:t>input size</a:t>
            </a:r>
          </a:p>
          <a:p>
            <a:pPr marL="514350" indent="-514350">
              <a:lnSpc>
                <a:spcPct val="80000"/>
              </a:lnSpc>
              <a:buFont typeface="+mj-lt"/>
              <a:buAutoNum type="arabicPeriod"/>
              <a:defRPr/>
            </a:pPr>
            <a:endParaRPr lang="en-US" altLang="en-US" i="1" u="sng" dirty="0"/>
          </a:p>
          <a:p>
            <a:pPr marL="514350" indent="-514350">
              <a:lnSpc>
                <a:spcPct val="80000"/>
              </a:lnSpc>
              <a:buFont typeface="+mj-lt"/>
              <a:buAutoNum type="arabicPeriod"/>
              <a:defRPr/>
            </a:pPr>
            <a:r>
              <a:rPr lang="en-US" altLang="en-US" dirty="0"/>
              <a:t>Identify algorithm’s </a:t>
            </a:r>
            <a:r>
              <a:rPr lang="en-US" altLang="en-US" i="1" u="sng" dirty="0"/>
              <a:t>basic </a:t>
            </a:r>
            <a:r>
              <a:rPr lang="en-US" altLang="en-US" i="1" u="sng" dirty="0" smtClean="0"/>
              <a:t>operation </a:t>
            </a:r>
            <a:r>
              <a:rPr lang="en-US" altLang="en-US" dirty="0" smtClean="0"/>
              <a:t>which involves input instance</a:t>
            </a:r>
            <a:endParaRPr lang="en-US" altLang="en-US" dirty="0"/>
          </a:p>
          <a:p>
            <a:pPr marL="514350" indent="-514350">
              <a:lnSpc>
                <a:spcPct val="80000"/>
              </a:lnSpc>
              <a:buFont typeface="+mj-lt"/>
              <a:buAutoNum type="arabicPeriod"/>
              <a:defRPr/>
            </a:pPr>
            <a:endParaRPr lang="en-US" altLang="en-US" i="1" u="sng" dirty="0"/>
          </a:p>
          <a:p>
            <a:pPr marL="514350" indent="-514350">
              <a:lnSpc>
                <a:spcPct val="80000"/>
              </a:lnSpc>
              <a:buFont typeface="+mj-lt"/>
              <a:buAutoNum type="arabicPeriod"/>
              <a:defRPr/>
            </a:pPr>
            <a:r>
              <a:rPr lang="en-US" altLang="en-US" dirty="0"/>
              <a:t>Determine </a:t>
            </a:r>
            <a:r>
              <a:rPr lang="en-US" altLang="en-US" i="1" u="sng" dirty="0"/>
              <a:t>worst</a:t>
            </a:r>
            <a:r>
              <a:rPr lang="en-US" altLang="en-US" dirty="0"/>
              <a:t>, </a:t>
            </a:r>
            <a:r>
              <a:rPr lang="en-US" altLang="en-US" i="1" u="sng" dirty="0"/>
              <a:t>average</a:t>
            </a:r>
            <a:r>
              <a:rPr lang="en-US" altLang="en-US" dirty="0"/>
              <a:t>, and </a:t>
            </a:r>
            <a:r>
              <a:rPr lang="en-US" altLang="en-US" i="1" u="sng" dirty="0"/>
              <a:t>best</a:t>
            </a:r>
            <a:r>
              <a:rPr lang="en-US" altLang="en-US" dirty="0"/>
              <a:t> cases for input of size </a:t>
            </a:r>
            <a:r>
              <a:rPr lang="en-US" altLang="en-US" i="1" dirty="0"/>
              <a:t>n</a:t>
            </a:r>
          </a:p>
          <a:p>
            <a:pPr marL="514350" indent="-514350">
              <a:lnSpc>
                <a:spcPct val="80000"/>
              </a:lnSpc>
              <a:buFont typeface="+mj-lt"/>
              <a:buAutoNum type="arabicPeriod"/>
              <a:defRPr/>
            </a:pPr>
            <a:endParaRPr lang="en-US" altLang="en-US" i="1" dirty="0"/>
          </a:p>
          <a:p>
            <a:pPr marL="514350" indent="-514350">
              <a:lnSpc>
                <a:spcPct val="80000"/>
              </a:lnSpc>
              <a:buFont typeface="+mj-lt"/>
              <a:buAutoNum type="arabicPeriod"/>
              <a:defRPr/>
            </a:pPr>
            <a:r>
              <a:rPr lang="en-US" altLang="en-US" dirty="0" smtClean="0"/>
              <a:t>Count steps and set </a:t>
            </a:r>
            <a:r>
              <a:rPr lang="en-US" altLang="en-US" dirty="0"/>
              <a:t>up a sum for the number of times the basic operation is executed</a:t>
            </a:r>
          </a:p>
          <a:p>
            <a:pPr marL="514350" indent="-514350">
              <a:lnSpc>
                <a:spcPct val="80000"/>
              </a:lnSpc>
              <a:buFont typeface="+mj-lt"/>
              <a:buAutoNum type="arabicPeriod"/>
              <a:defRPr/>
            </a:pPr>
            <a:endParaRPr lang="en-US" altLang="en-US" i="1" dirty="0"/>
          </a:p>
          <a:p>
            <a:pPr marL="514350" indent="-514350">
              <a:lnSpc>
                <a:spcPct val="80000"/>
              </a:lnSpc>
              <a:buFont typeface="+mj-lt"/>
              <a:buAutoNum type="arabicPeriod"/>
              <a:defRPr/>
            </a:pPr>
            <a:r>
              <a:rPr lang="en-US" altLang="en-US" dirty="0"/>
              <a:t>Simplify the sum using standard formulas and rules</a:t>
            </a:r>
          </a:p>
          <a:p>
            <a:pPr lvl="1">
              <a:lnSpc>
                <a:spcPct val="80000"/>
              </a:lnSpc>
              <a:defRPr/>
            </a:pPr>
            <a:r>
              <a:rPr lang="en-US" altLang="en-US" dirty="0"/>
              <a:t>Ignore the lower-order subexpression(s)</a:t>
            </a:r>
          </a:p>
          <a:p>
            <a:pPr lvl="1">
              <a:lnSpc>
                <a:spcPct val="80000"/>
              </a:lnSpc>
              <a:defRPr/>
            </a:pPr>
            <a:r>
              <a:rPr lang="en-US" altLang="en-US" dirty="0"/>
              <a:t>Ignore the coefficient of the highest-order subexpression</a:t>
            </a:r>
          </a:p>
          <a:p>
            <a:endParaRPr lang="en-US" dirty="0"/>
          </a:p>
        </p:txBody>
      </p:sp>
    </p:spTree>
    <p:extLst>
      <p:ext uri="{BB962C8B-B14F-4D97-AF65-F5344CB8AC3E}">
        <p14:creationId xmlns:p14="http://schemas.microsoft.com/office/powerpoint/2010/main" val="1549421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3050" y="155575"/>
            <a:ext cx="11176000" cy="1325563"/>
          </a:xfrm>
        </p:spPr>
        <p:txBody>
          <a:bodyPr>
            <a:normAutofit/>
          </a:bodyPr>
          <a:lstStyle/>
          <a:p>
            <a:r>
              <a:rPr lang="en-US" sz="3600" b="1" i="1" u="sng" dirty="0"/>
              <a:t>Big O </a:t>
            </a:r>
            <a:r>
              <a:rPr lang="en-US" sz="3600" b="1" i="1" u="sng" dirty="0" smtClean="0"/>
              <a:t>notation</a:t>
            </a:r>
            <a:r>
              <a:rPr lang="en-US" sz="3600" b="1" i="1" dirty="0" smtClean="0"/>
              <a:t>  -  </a:t>
            </a:r>
            <a:r>
              <a:rPr lang="en-US" sz="3600" b="1" i="1" u="sng" dirty="0" smtClean="0"/>
              <a:t>categorizing algorithmic growth rate </a:t>
            </a:r>
            <a:endParaRPr lang="en-US" sz="3600" u="sng" dirty="0"/>
          </a:p>
        </p:txBody>
      </p:sp>
      <p:sp>
        <p:nvSpPr>
          <p:cNvPr id="3" name="Text Placeholder 2"/>
          <p:cNvSpPr>
            <a:spLocks noGrp="1"/>
          </p:cNvSpPr>
          <p:nvPr>
            <p:ph type="body" idx="1"/>
          </p:nvPr>
        </p:nvSpPr>
        <p:spPr>
          <a:xfrm>
            <a:off x="273050" y="1481138"/>
            <a:ext cx="11233150" cy="5032375"/>
          </a:xfrm>
        </p:spPr>
        <p:txBody>
          <a:bodyPr>
            <a:normAutofit/>
          </a:bodyPr>
          <a:lstStyle/>
          <a:p>
            <a:r>
              <a:rPr lang="en-US" dirty="0" smtClean="0"/>
              <a:t>Given </a:t>
            </a:r>
            <a:r>
              <a:rPr lang="en-US" dirty="0"/>
              <a:t>a function that describes the running time of an algorithm, the Big O notation for that function can be determined using the following rules:</a:t>
            </a:r>
          </a:p>
          <a:p>
            <a:pPr lvl="1"/>
            <a:r>
              <a:rPr lang="en-US" dirty="0"/>
              <a:t>If f(x) is a sum of several terms, the highest order term (the one with the fastest growth rate) is kept and others are discarded.</a:t>
            </a:r>
          </a:p>
          <a:p>
            <a:pPr lvl="1"/>
            <a:r>
              <a:rPr lang="en-US" dirty="0"/>
              <a:t>If f(x) has a term that is a product of several factors, all constants (those that are not in terms of x) are omitted</a:t>
            </a:r>
            <a:r>
              <a:rPr lang="en-US" dirty="0" smtClean="0"/>
              <a:t>.</a:t>
            </a:r>
            <a:endParaRPr lang="en-US" dirty="0"/>
          </a:p>
        </p:txBody>
      </p:sp>
    </p:spTree>
    <p:extLst>
      <p:ext uri="{BB962C8B-B14F-4D97-AF65-F5344CB8AC3E}">
        <p14:creationId xmlns:p14="http://schemas.microsoft.com/office/powerpoint/2010/main" val="10428489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18262"/>
          </a:xfrm>
        </p:spPr>
        <p:txBody>
          <a:bodyPr>
            <a:normAutofit/>
          </a:bodyPr>
          <a:lstStyle/>
          <a:p>
            <a:r>
              <a:rPr lang="en-US" sz="3200" dirty="0"/>
              <a:t>Runtime complexities for various pseudocode examples.</a:t>
            </a:r>
          </a:p>
        </p:txBody>
      </p:sp>
      <p:pic>
        <p:nvPicPr>
          <p:cNvPr id="5" name="Picture 4"/>
          <p:cNvPicPr>
            <a:picLocks noChangeAspect="1"/>
          </p:cNvPicPr>
          <p:nvPr/>
        </p:nvPicPr>
        <p:blipFill>
          <a:blip r:embed="rId2"/>
          <a:stretch>
            <a:fillRect/>
          </a:stretch>
        </p:blipFill>
        <p:spPr>
          <a:xfrm>
            <a:off x="426279" y="1247471"/>
            <a:ext cx="5669721" cy="5400979"/>
          </a:xfrm>
          <a:prstGeom prst="rect">
            <a:avLst/>
          </a:prstGeom>
        </p:spPr>
      </p:pic>
      <p:pic>
        <p:nvPicPr>
          <p:cNvPr id="6" name="Picture 5"/>
          <p:cNvPicPr>
            <a:picLocks noChangeAspect="1"/>
          </p:cNvPicPr>
          <p:nvPr/>
        </p:nvPicPr>
        <p:blipFill>
          <a:blip r:embed="rId3"/>
          <a:stretch>
            <a:fillRect/>
          </a:stretch>
        </p:blipFill>
        <p:spPr>
          <a:xfrm>
            <a:off x="6054098" y="1644650"/>
            <a:ext cx="5299702" cy="5003799"/>
          </a:xfrm>
          <a:prstGeom prst="rect">
            <a:avLst/>
          </a:prstGeom>
        </p:spPr>
      </p:pic>
      <p:pic>
        <p:nvPicPr>
          <p:cNvPr id="7" name="Picture 6"/>
          <p:cNvPicPr>
            <a:picLocks noChangeAspect="1"/>
          </p:cNvPicPr>
          <p:nvPr/>
        </p:nvPicPr>
        <p:blipFill>
          <a:blip r:embed="rId4"/>
          <a:stretch>
            <a:fillRect/>
          </a:stretch>
        </p:blipFill>
        <p:spPr>
          <a:xfrm>
            <a:off x="6054098" y="1283387"/>
            <a:ext cx="5299702" cy="361263"/>
          </a:xfrm>
          <a:prstGeom prst="rect">
            <a:avLst/>
          </a:prstGeom>
        </p:spPr>
      </p:pic>
    </p:spTree>
    <p:extLst>
      <p:ext uri="{BB962C8B-B14F-4D97-AF65-F5344CB8AC3E}">
        <p14:creationId xmlns:p14="http://schemas.microsoft.com/office/powerpoint/2010/main" val="26553881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454150" y="101600"/>
            <a:ext cx="9283700" cy="6654800"/>
          </a:xfrm>
          <a:prstGeom prst="rect">
            <a:avLst/>
          </a:prstGeom>
        </p:spPr>
      </p:pic>
      <p:sp>
        <p:nvSpPr>
          <p:cNvPr id="3" name="Donut 2"/>
          <p:cNvSpPr/>
          <p:nvPr/>
        </p:nvSpPr>
        <p:spPr>
          <a:xfrm>
            <a:off x="3421294" y="531688"/>
            <a:ext cx="4911047" cy="2897312"/>
          </a:xfrm>
          <a:prstGeom prst="donut">
            <a:avLst>
              <a:gd name="adj" fmla="val 1595"/>
            </a:avLst>
          </a:prstGeom>
          <a:solidFill>
            <a:srgbClr val="FFFFFF"/>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p:cNvSpPr txBox="1"/>
          <p:nvPr/>
        </p:nvSpPr>
        <p:spPr>
          <a:xfrm>
            <a:off x="5077823" y="851690"/>
            <a:ext cx="2118189"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smtClean="0"/>
              <a:t>Both quadratic and cubic are </a:t>
            </a:r>
            <a:r>
              <a:rPr lang="en-US" smtClean="0"/>
              <a:t>considered “polynomial time” </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5" name="TextBox 4"/>
          <p:cNvSpPr txBox="1"/>
          <p:nvPr/>
        </p:nvSpPr>
        <p:spPr>
          <a:xfrm>
            <a:off x="2301411" y="1089061"/>
            <a:ext cx="58562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smtClean="0"/>
              <a:t>O(2</a:t>
            </a:r>
            <a:r>
              <a:rPr lang="en-US" baseline="30000" dirty="0" smtClean="0"/>
              <a:t>n</a:t>
            </a:r>
            <a:r>
              <a:rPr lang="en-US" dirty="0" smtClean="0"/>
              <a:t>)</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6" name="TextBox 5"/>
          <p:cNvSpPr txBox="1"/>
          <p:nvPr/>
        </p:nvSpPr>
        <p:spPr>
          <a:xfrm>
            <a:off x="7196012" y="2186512"/>
            <a:ext cx="58562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mtClean="0"/>
              <a:t>O(n</a:t>
            </a:r>
            <a:r>
              <a:rPr lang="en-US" baseline="30000" smtClean="0"/>
              <a:t>2</a:t>
            </a:r>
            <a:r>
              <a:rPr lang="en-US" smtClean="0"/>
              <a:t>)</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7" name="TextBox 6"/>
          <p:cNvSpPr txBox="1"/>
          <p:nvPr/>
        </p:nvSpPr>
        <p:spPr>
          <a:xfrm>
            <a:off x="4043916" y="1611014"/>
            <a:ext cx="58562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smtClean="0"/>
              <a:t>O(n</a:t>
            </a:r>
            <a:r>
              <a:rPr lang="en-US" baseline="30000" dirty="0" smtClean="0"/>
              <a:t>3</a:t>
            </a:r>
            <a:r>
              <a:rPr lang="en-US" dirty="0" smtClean="0"/>
              <a:t>)</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8" name="TextBox 7"/>
          <p:cNvSpPr txBox="1"/>
          <p:nvPr/>
        </p:nvSpPr>
        <p:spPr>
          <a:xfrm>
            <a:off x="7854234" y="3725745"/>
            <a:ext cx="125448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mtClean="0"/>
              <a:t>O(n log n)</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9" name="TextBox 8"/>
          <p:cNvSpPr txBox="1"/>
          <p:nvPr/>
        </p:nvSpPr>
        <p:spPr>
          <a:xfrm>
            <a:off x="8853575" y="4741223"/>
            <a:ext cx="125448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smtClean="0"/>
              <a:t>O(n)</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10" name="TextBox 9"/>
          <p:cNvSpPr txBox="1"/>
          <p:nvPr/>
        </p:nvSpPr>
        <p:spPr>
          <a:xfrm>
            <a:off x="9108717" y="5504905"/>
            <a:ext cx="125448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dirty="0" smtClean="0"/>
              <a:t>O(log n)</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44756941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84250" y="470238"/>
            <a:ext cx="6096000" cy="2031325"/>
          </a:xfrm>
          <a:prstGeom prst="rect">
            <a:avLst/>
          </a:prstGeom>
        </p:spPr>
        <p:txBody>
          <a:bodyPr>
            <a:spAutoFit/>
          </a:bodyPr>
          <a:lstStyle/>
          <a:p>
            <a:r>
              <a:rPr lang="en-US" dirty="0">
                <a:solidFill>
                  <a:srgbClr val="333333"/>
                </a:solidFill>
                <a:latin typeface="Roboto"/>
              </a:rPr>
              <a:t>What is the complexity of the </a:t>
            </a:r>
            <a:r>
              <a:rPr lang="en-US" dirty="0" err="1">
                <a:solidFill>
                  <a:srgbClr val="333333"/>
                </a:solidFill>
                <a:latin typeface="Roboto"/>
              </a:rPr>
              <a:t>GraduateFromUNCC</a:t>
            </a:r>
            <a:r>
              <a:rPr lang="en-US" dirty="0">
                <a:solidFill>
                  <a:srgbClr val="333333"/>
                </a:solidFill>
                <a:latin typeface="Roboto"/>
              </a:rPr>
              <a:t> method?</a:t>
            </a:r>
          </a:p>
          <a:p>
            <a:r>
              <a:rPr lang="en-US" dirty="0">
                <a:solidFill>
                  <a:srgbClr val="333333"/>
                </a:solidFill>
                <a:latin typeface="Roboto"/>
              </a:rPr>
              <a:t>public void </a:t>
            </a:r>
            <a:r>
              <a:rPr lang="en-US" dirty="0" err="1">
                <a:solidFill>
                  <a:srgbClr val="333333"/>
                </a:solidFill>
                <a:latin typeface="Roboto"/>
              </a:rPr>
              <a:t>GraduateFromUNCC</a:t>
            </a:r>
            <a:r>
              <a:rPr lang="en-US" dirty="0">
                <a:solidFill>
                  <a:srgbClr val="333333"/>
                </a:solidFill>
                <a:latin typeface="Roboto"/>
              </a:rPr>
              <a:t>(byte z)</a:t>
            </a:r>
          </a:p>
          <a:p>
            <a:r>
              <a:rPr lang="en-US" dirty="0">
                <a:solidFill>
                  <a:srgbClr val="333333"/>
                </a:solidFill>
                <a:latin typeface="Roboto"/>
              </a:rPr>
              <a:t>{</a:t>
            </a:r>
          </a:p>
          <a:p>
            <a:r>
              <a:rPr lang="en-US" dirty="0">
                <a:solidFill>
                  <a:srgbClr val="333333"/>
                </a:solidFill>
                <a:latin typeface="Roboto"/>
              </a:rPr>
              <a:t>z=z+15;</a:t>
            </a:r>
          </a:p>
          <a:p>
            <a:r>
              <a:rPr lang="en-US" dirty="0" err="1">
                <a:solidFill>
                  <a:srgbClr val="333333"/>
                </a:solidFill>
                <a:latin typeface="Roboto"/>
              </a:rPr>
              <a:t>System.out.println</a:t>
            </a:r>
            <a:r>
              <a:rPr lang="en-US" dirty="0">
                <a:solidFill>
                  <a:srgbClr val="333333"/>
                </a:solidFill>
                <a:latin typeface="Roboto"/>
              </a:rPr>
              <a:t>(z);</a:t>
            </a:r>
          </a:p>
          <a:p>
            <a:r>
              <a:rPr lang="en-US" dirty="0">
                <a:solidFill>
                  <a:srgbClr val="333333"/>
                </a:solidFill>
                <a:latin typeface="Roboto"/>
              </a:rPr>
              <a:t>}</a:t>
            </a:r>
          </a:p>
        </p:txBody>
      </p:sp>
      <p:graphicFrame>
        <p:nvGraphicFramePr>
          <p:cNvPr id="3" name="Table 2"/>
          <p:cNvGraphicFramePr>
            <a:graphicFrameLocks noGrp="1"/>
          </p:cNvGraphicFramePr>
          <p:nvPr/>
        </p:nvGraphicFramePr>
        <p:xfrm>
          <a:off x="9078825" y="240824"/>
          <a:ext cx="1785257" cy="2773680"/>
        </p:xfrm>
        <a:graphic>
          <a:graphicData uri="http://schemas.openxmlformats.org/drawingml/2006/table">
            <a:tbl>
              <a:tblPr/>
              <a:tblGrid>
                <a:gridCol w="1785257"/>
              </a:tblGrid>
              <a:tr h="0">
                <a:tc>
                  <a:txBody>
                    <a:bodyPr/>
                    <a:lstStyle/>
                    <a:p>
                      <a:pPr algn="l"/>
                      <a:r>
                        <a:rPr lang="en-US" sz="2000" dirty="0" smtClean="0">
                          <a:effectLst/>
                        </a:rPr>
                        <a:t>A) O(l</a:t>
                      </a:r>
                      <a:r>
                        <a:rPr lang="en-US" sz="2000" dirty="0">
                          <a:effectLst/>
                        </a:rPr>
                        <a:t>)</a:t>
                      </a:r>
                    </a:p>
                  </a:txBody>
                  <a:tcPr anchor="ctr">
                    <a:lnL>
                      <a:noFill/>
                    </a:lnL>
                    <a:lnR>
                      <a:noFill/>
                    </a:lnR>
                    <a:lnT>
                      <a:noFill/>
                    </a:lnT>
                    <a:lnB>
                      <a:noFill/>
                    </a:lnB>
                    <a:solidFill>
                      <a:srgbClr val="F6F6F6"/>
                    </a:solidFill>
                  </a:tcPr>
                </a:tc>
              </a:tr>
              <a:tr h="0">
                <a:tc>
                  <a:txBody>
                    <a:bodyPr/>
                    <a:lstStyle/>
                    <a:p>
                      <a:pPr algn="l"/>
                      <a:r>
                        <a:rPr lang="en-US" sz="2000" dirty="0" smtClean="0">
                          <a:effectLst/>
                        </a:rPr>
                        <a:t>B)</a:t>
                      </a:r>
                      <a:r>
                        <a:rPr lang="en-US" sz="2000" baseline="0" dirty="0" smtClean="0">
                          <a:effectLst/>
                        </a:rPr>
                        <a:t> </a:t>
                      </a:r>
                      <a:r>
                        <a:rPr lang="en-US" sz="2000" dirty="0" smtClean="0">
                          <a:effectLst/>
                        </a:rPr>
                        <a:t>O(n</a:t>
                      </a:r>
                      <a:r>
                        <a:rPr lang="en-US" sz="2000" dirty="0">
                          <a:effectLst/>
                        </a:rPr>
                        <a:t>)</a:t>
                      </a:r>
                    </a:p>
                  </a:txBody>
                  <a:tcPr anchor="ctr">
                    <a:lnL>
                      <a:noFill/>
                    </a:lnL>
                    <a:lnR>
                      <a:noFill/>
                    </a:lnR>
                    <a:lnT>
                      <a:noFill/>
                    </a:lnT>
                    <a:lnB>
                      <a:noFill/>
                    </a:lnB>
                    <a:solidFill>
                      <a:srgbClr val="F6F6F6"/>
                    </a:solidFill>
                  </a:tcPr>
                </a:tc>
              </a:tr>
              <a:tr h="0">
                <a:tc>
                  <a:txBody>
                    <a:bodyPr/>
                    <a:lstStyle/>
                    <a:p>
                      <a:pPr algn="l"/>
                      <a:r>
                        <a:rPr lang="en-US" sz="2000" dirty="0" smtClean="0">
                          <a:effectLst/>
                        </a:rPr>
                        <a:t>C) O(1</a:t>
                      </a:r>
                      <a:r>
                        <a:rPr lang="en-US" sz="2000" dirty="0">
                          <a:effectLst/>
                        </a:rPr>
                        <a:t>)</a:t>
                      </a:r>
                    </a:p>
                  </a:txBody>
                  <a:tcPr anchor="ctr">
                    <a:lnL>
                      <a:noFill/>
                    </a:lnL>
                    <a:lnR>
                      <a:noFill/>
                    </a:lnR>
                    <a:lnT>
                      <a:noFill/>
                    </a:lnT>
                    <a:lnB>
                      <a:noFill/>
                    </a:lnB>
                    <a:solidFill>
                      <a:srgbClr val="F6F6F6"/>
                    </a:solidFill>
                  </a:tcPr>
                </a:tc>
              </a:tr>
              <a:tr h="0">
                <a:tc>
                  <a:txBody>
                    <a:bodyPr/>
                    <a:lstStyle/>
                    <a:p>
                      <a:pPr algn="l"/>
                      <a:r>
                        <a:rPr lang="en-US" sz="2000" dirty="0" smtClean="0">
                          <a:effectLst/>
                        </a:rPr>
                        <a:t>D) O(log </a:t>
                      </a:r>
                      <a:r>
                        <a:rPr lang="en-US" sz="2000" dirty="0">
                          <a:effectLst/>
                        </a:rPr>
                        <a:t>n)</a:t>
                      </a:r>
                    </a:p>
                  </a:txBody>
                  <a:tcPr anchor="ctr">
                    <a:lnL>
                      <a:noFill/>
                    </a:lnL>
                    <a:lnR>
                      <a:noFill/>
                    </a:lnR>
                    <a:lnT>
                      <a:noFill/>
                    </a:lnT>
                    <a:lnB>
                      <a:noFill/>
                    </a:lnB>
                    <a:solidFill>
                      <a:srgbClr val="F6F6F6"/>
                    </a:solidFill>
                  </a:tcPr>
                </a:tc>
              </a:tr>
              <a:tr h="0">
                <a:tc>
                  <a:txBody>
                    <a:bodyPr/>
                    <a:lstStyle/>
                    <a:p>
                      <a:pPr algn="l"/>
                      <a:r>
                        <a:rPr lang="en-US" sz="2000" dirty="0" smtClean="0">
                          <a:effectLst/>
                        </a:rPr>
                        <a:t>E) O(l</a:t>
                      </a:r>
                      <a:r>
                        <a:rPr lang="en-US" sz="2000" baseline="30000" dirty="0" smtClean="0">
                          <a:effectLst/>
                        </a:rPr>
                        <a:t>2</a:t>
                      </a:r>
                      <a:r>
                        <a:rPr lang="en-US" sz="2000" dirty="0">
                          <a:effectLst/>
                        </a:rPr>
                        <a:t>)</a:t>
                      </a:r>
                    </a:p>
                  </a:txBody>
                  <a:tcPr anchor="ctr">
                    <a:lnL>
                      <a:noFill/>
                    </a:lnL>
                    <a:lnR>
                      <a:noFill/>
                    </a:lnR>
                    <a:lnT>
                      <a:noFill/>
                    </a:lnT>
                    <a:lnB>
                      <a:noFill/>
                    </a:lnB>
                    <a:solidFill>
                      <a:srgbClr val="F6F6F6"/>
                    </a:solidFill>
                  </a:tcPr>
                </a:tc>
              </a:tr>
              <a:tr h="0">
                <a:tc>
                  <a:txBody>
                    <a:bodyPr/>
                    <a:lstStyle/>
                    <a:p>
                      <a:pPr algn="l"/>
                      <a:r>
                        <a:rPr lang="en-US" sz="2000" dirty="0" smtClean="0">
                          <a:effectLst/>
                        </a:rPr>
                        <a:t>F) O(n </a:t>
                      </a:r>
                      <a:r>
                        <a:rPr lang="en-US" sz="2000" dirty="0">
                          <a:effectLst/>
                        </a:rPr>
                        <a:t>+ l)</a:t>
                      </a:r>
                    </a:p>
                  </a:txBody>
                  <a:tcPr anchor="ctr">
                    <a:lnL>
                      <a:noFill/>
                    </a:lnL>
                    <a:lnR>
                      <a:noFill/>
                    </a:lnR>
                    <a:lnT>
                      <a:noFill/>
                    </a:lnT>
                    <a:lnB>
                      <a:noFill/>
                    </a:lnB>
                    <a:solidFill>
                      <a:srgbClr val="F6F6F6"/>
                    </a:solidFill>
                  </a:tcPr>
                </a:tc>
              </a:tr>
              <a:tr h="0">
                <a:tc>
                  <a:txBody>
                    <a:bodyPr/>
                    <a:lstStyle/>
                    <a:p>
                      <a:pPr algn="l"/>
                      <a:r>
                        <a:rPr lang="en-US" sz="2000" dirty="0" smtClean="0">
                          <a:effectLst/>
                        </a:rPr>
                        <a:t>G) O(n</a:t>
                      </a:r>
                      <a:r>
                        <a:rPr lang="en-US" sz="2000" baseline="30000" dirty="0" smtClean="0">
                          <a:effectLst/>
                        </a:rPr>
                        <a:t>2</a:t>
                      </a:r>
                      <a:r>
                        <a:rPr lang="en-US" sz="2000" dirty="0">
                          <a:effectLst/>
                        </a:rPr>
                        <a:t>)</a:t>
                      </a:r>
                    </a:p>
                  </a:txBody>
                  <a:tcPr anchor="ctr">
                    <a:lnL>
                      <a:noFill/>
                    </a:lnL>
                    <a:lnR>
                      <a:noFill/>
                    </a:lnR>
                    <a:lnT>
                      <a:noFill/>
                    </a:lnT>
                    <a:lnB>
                      <a:noFill/>
                    </a:lnB>
                    <a:solidFill>
                      <a:srgbClr val="F6F6F6"/>
                    </a:solidFill>
                  </a:tcPr>
                </a:tc>
              </a:tr>
            </a:tbl>
          </a:graphicData>
        </a:graphic>
      </p:graphicFrame>
    </p:spTree>
    <p:extLst>
      <p:ext uri="{BB962C8B-B14F-4D97-AF65-F5344CB8AC3E}">
        <p14:creationId xmlns:p14="http://schemas.microsoft.com/office/powerpoint/2010/main" val="12188779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41350" y="69850"/>
            <a:ext cx="5917644" cy="35394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en-US" sz="2800" dirty="0"/>
              <a:t>What is the complexity of the following:</a:t>
            </a:r>
          </a:p>
          <a:p>
            <a:r>
              <a:rPr lang="en-US" sz="2800" dirty="0"/>
              <a:t>for (</a:t>
            </a:r>
            <a:r>
              <a:rPr lang="en-US" sz="2800" dirty="0" err="1"/>
              <a:t>int</a:t>
            </a:r>
            <a:r>
              <a:rPr lang="en-US" sz="2800" dirty="0"/>
              <a:t> k=1; k&lt;n ; k++) {</a:t>
            </a:r>
            <a:br>
              <a:rPr lang="en-US" sz="2800" dirty="0"/>
            </a:br>
            <a:r>
              <a:rPr lang="en-US" sz="2800" dirty="0"/>
              <a:t>        l=1;</a:t>
            </a:r>
            <a:br>
              <a:rPr lang="en-US" sz="2800" dirty="0"/>
            </a:br>
            <a:r>
              <a:rPr lang="en-US" sz="2800" dirty="0"/>
              <a:t>        while(l&lt;n) {</a:t>
            </a:r>
            <a:br>
              <a:rPr lang="en-US" sz="2800" dirty="0"/>
            </a:br>
            <a:r>
              <a:rPr lang="en-US" sz="2800" dirty="0"/>
              <a:t>                l=l+38;</a:t>
            </a:r>
            <a:br>
              <a:rPr lang="en-US" sz="2800" dirty="0"/>
            </a:br>
            <a:r>
              <a:rPr lang="en-US" sz="2800" dirty="0"/>
              <a:t>                </a:t>
            </a:r>
            <a:r>
              <a:rPr lang="en-US" sz="2800" dirty="0" err="1"/>
              <a:t>System.out.println</a:t>
            </a:r>
            <a:r>
              <a:rPr lang="en-US" sz="2800" dirty="0"/>
              <a:t>(</a:t>
            </a:r>
            <a:r>
              <a:rPr lang="en-US" sz="2800" dirty="0" err="1"/>
              <a:t>k+l</a:t>
            </a:r>
            <a:r>
              <a:rPr lang="en-US" sz="2800" dirty="0"/>
              <a:t>);</a:t>
            </a:r>
            <a:br>
              <a:rPr lang="en-US" sz="2800" dirty="0"/>
            </a:br>
            <a:r>
              <a:rPr lang="en-US" sz="2800" dirty="0"/>
              <a:t>        }</a:t>
            </a:r>
            <a:br>
              <a:rPr lang="en-US" sz="2800" dirty="0"/>
            </a:br>
            <a:r>
              <a:rPr lang="en-US" sz="2800" dirty="0" smtClean="0"/>
              <a:t>}</a:t>
            </a:r>
            <a:endParaRPr lang="en-US" sz="2800" dirty="0"/>
          </a:p>
        </p:txBody>
      </p:sp>
      <p:graphicFrame>
        <p:nvGraphicFramePr>
          <p:cNvPr id="3" name="Table 2"/>
          <p:cNvGraphicFramePr>
            <a:graphicFrameLocks noGrp="1"/>
          </p:cNvGraphicFramePr>
          <p:nvPr/>
        </p:nvGraphicFramePr>
        <p:xfrm>
          <a:off x="9078825" y="240824"/>
          <a:ext cx="1785257" cy="2773680"/>
        </p:xfrm>
        <a:graphic>
          <a:graphicData uri="http://schemas.openxmlformats.org/drawingml/2006/table">
            <a:tbl>
              <a:tblPr/>
              <a:tblGrid>
                <a:gridCol w="1785257"/>
              </a:tblGrid>
              <a:tr h="0">
                <a:tc>
                  <a:txBody>
                    <a:bodyPr/>
                    <a:lstStyle/>
                    <a:p>
                      <a:pPr algn="l"/>
                      <a:r>
                        <a:rPr lang="en-US" sz="2000" dirty="0" smtClean="0">
                          <a:effectLst/>
                        </a:rPr>
                        <a:t>A) O(l</a:t>
                      </a:r>
                      <a:r>
                        <a:rPr lang="en-US" sz="2000" dirty="0">
                          <a:effectLst/>
                        </a:rPr>
                        <a:t>)</a:t>
                      </a:r>
                    </a:p>
                  </a:txBody>
                  <a:tcPr anchor="ctr">
                    <a:lnL>
                      <a:noFill/>
                    </a:lnL>
                    <a:lnR>
                      <a:noFill/>
                    </a:lnR>
                    <a:lnT>
                      <a:noFill/>
                    </a:lnT>
                    <a:lnB>
                      <a:noFill/>
                    </a:lnB>
                    <a:solidFill>
                      <a:srgbClr val="F6F6F6"/>
                    </a:solidFill>
                  </a:tcPr>
                </a:tc>
              </a:tr>
              <a:tr h="0">
                <a:tc>
                  <a:txBody>
                    <a:bodyPr/>
                    <a:lstStyle/>
                    <a:p>
                      <a:pPr algn="l"/>
                      <a:r>
                        <a:rPr lang="en-US" sz="2000" dirty="0" smtClean="0">
                          <a:effectLst/>
                        </a:rPr>
                        <a:t>B)</a:t>
                      </a:r>
                      <a:r>
                        <a:rPr lang="en-US" sz="2000" baseline="0" dirty="0" smtClean="0">
                          <a:effectLst/>
                        </a:rPr>
                        <a:t> </a:t>
                      </a:r>
                      <a:r>
                        <a:rPr lang="en-US" sz="2000" dirty="0" smtClean="0">
                          <a:effectLst/>
                        </a:rPr>
                        <a:t>O(n</a:t>
                      </a:r>
                      <a:r>
                        <a:rPr lang="en-US" sz="2000" dirty="0">
                          <a:effectLst/>
                        </a:rPr>
                        <a:t>)</a:t>
                      </a:r>
                    </a:p>
                  </a:txBody>
                  <a:tcPr anchor="ctr">
                    <a:lnL>
                      <a:noFill/>
                    </a:lnL>
                    <a:lnR>
                      <a:noFill/>
                    </a:lnR>
                    <a:lnT>
                      <a:noFill/>
                    </a:lnT>
                    <a:lnB>
                      <a:noFill/>
                    </a:lnB>
                    <a:solidFill>
                      <a:srgbClr val="F6F6F6"/>
                    </a:solidFill>
                  </a:tcPr>
                </a:tc>
              </a:tr>
              <a:tr h="0">
                <a:tc>
                  <a:txBody>
                    <a:bodyPr/>
                    <a:lstStyle/>
                    <a:p>
                      <a:pPr algn="l"/>
                      <a:r>
                        <a:rPr lang="en-US" sz="2000" dirty="0" smtClean="0">
                          <a:effectLst/>
                        </a:rPr>
                        <a:t>C) O(1</a:t>
                      </a:r>
                      <a:r>
                        <a:rPr lang="en-US" sz="2000" dirty="0">
                          <a:effectLst/>
                        </a:rPr>
                        <a:t>)</a:t>
                      </a:r>
                    </a:p>
                  </a:txBody>
                  <a:tcPr anchor="ctr">
                    <a:lnL>
                      <a:noFill/>
                    </a:lnL>
                    <a:lnR>
                      <a:noFill/>
                    </a:lnR>
                    <a:lnT>
                      <a:noFill/>
                    </a:lnT>
                    <a:lnB>
                      <a:noFill/>
                    </a:lnB>
                    <a:solidFill>
                      <a:srgbClr val="F6F6F6"/>
                    </a:solidFill>
                  </a:tcPr>
                </a:tc>
              </a:tr>
              <a:tr h="0">
                <a:tc>
                  <a:txBody>
                    <a:bodyPr/>
                    <a:lstStyle/>
                    <a:p>
                      <a:pPr algn="l"/>
                      <a:r>
                        <a:rPr lang="en-US" sz="2000" dirty="0" smtClean="0">
                          <a:effectLst/>
                        </a:rPr>
                        <a:t>D) O(log </a:t>
                      </a:r>
                      <a:r>
                        <a:rPr lang="en-US" sz="2000" dirty="0">
                          <a:effectLst/>
                        </a:rPr>
                        <a:t>n)</a:t>
                      </a:r>
                    </a:p>
                  </a:txBody>
                  <a:tcPr anchor="ctr">
                    <a:lnL>
                      <a:noFill/>
                    </a:lnL>
                    <a:lnR>
                      <a:noFill/>
                    </a:lnR>
                    <a:lnT>
                      <a:noFill/>
                    </a:lnT>
                    <a:lnB>
                      <a:noFill/>
                    </a:lnB>
                    <a:solidFill>
                      <a:srgbClr val="F6F6F6"/>
                    </a:solidFill>
                  </a:tcPr>
                </a:tc>
              </a:tr>
              <a:tr h="0">
                <a:tc>
                  <a:txBody>
                    <a:bodyPr/>
                    <a:lstStyle/>
                    <a:p>
                      <a:pPr algn="l"/>
                      <a:r>
                        <a:rPr lang="en-US" sz="2000" dirty="0" smtClean="0">
                          <a:effectLst/>
                        </a:rPr>
                        <a:t>E) O(l</a:t>
                      </a:r>
                      <a:r>
                        <a:rPr lang="en-US" sz="2000" baseline="30000" dirty="0" smtClean="0">
                          <a:effectLst/>
                        </a:rPr>
                        <a:t>2</a:t>
                      </a:r>
                      <a:r>
                        <a:rPr lang="en-US" sz="2000" dirty="0">
                          <a:effectLst/>
                        </a:rPr>
                        <a:t>)</a:t>
                      </a:r>
                    </a:p>
                  </a:txBody>
                  <a:tcPr anchor="ctr">
                    <a:lnL>
                      <a:noFill/>
                    </a:lnL>
                    <a:lnR>
                      <a:noFill/>
                    </a:lnR>
                    <a:lnT>
                      <a:noFill/>
                    </a:lnT>
                    <a:lnB>
                      <a:noFill/>
                    </a:lnB>
                    <a:solidFill>
                      <a:srgbClr val="F6F6F6"/>
                    </a:solidFill>
                  </a:tcPr>
                </a:tc>
              </a:tr>
              <a:tr h="0">
                <a:tc>
                  <a:txBody>
                    <a:bodyPr/>
                    <a:lstStyle/>
                    <a:p>
                      <a:pPr algn="l"/>
                      <a:r>
                        <a:rPr lang="en-US" sz="2000" dirty="0" smtClean="0">
                          <a:effectLst/>
                        </a:rPr>
                        <a:t>F) O(n </a:t>
                      </a:r>
                      <a:r>
                        <a:rPr lang="en-US" sz="2000" dirty="0">
                          <a:effectLst/>
                        </a:rPr>
                        <a:t>+ l)</a:t>
                      </a:r>
                    </a:p>
                  </a:txBody>
                  <a:tcPr anchor="ctr">
                    <a:lnL>
                      <a:noFill/>
                    </a:lnL>
                    <a:lnR>
                      <a:noFill/>
                    </a:lnR>
                    <a:lnT>
                      <a:noFill/>
                    </a:lnT>
                    <a:lnB>
                      <a:noFill/>
                    </a:lnB>
                    <a:solidFill>
                      <a:srgbClr val="F6F6F6"/>
                    </a:solidFill>
                  </a:tcPr>
                </a:tc>
              </a:tr>
              <a:tr h="0">
                <a:tc>
                  <a:txBody>
                    <a:bodyPr/>
                    <a:lstStyle/>
                    <a:p>
                      <a:pPr algn="l"/>
                      <a:r>
                        <a:rPr lang="en-US" sz="2000" dirty="0" smtClean="0">
                          <a:effectLst/>
                        </a:rPr>
                        <a:t>G) O(n</a:t>
                      </a:r>
                      <a:r>
                        <a:rPr lang="en-US" sz="2000" baseline="30000" dirty="0" smtClean="0">
                          <a:effectLst/>
                        </a:rPr>
                        <a:t>2</a:t>
                      </a:r>
                      <a:r>
                        <a:rPr lang="en-US" sz="2000" dirty="0">
                          <a:effectLst/>
                        </a:rPr>
                        <a:t>)</a:t>
                      </a:r>
                    </a:p>
                  </a:txBody>
                  <a:tcPr anchor="ctr">
                    <a:lnL>
                      <a:noFill/>
                    </a:lnL>
                    <a:lnR>
                      <a:noFill/>
                    </a:lnR>
                    <a:lnT>
                      <a:noFill/>
                    </a:lnT>
                    <a:lnB>
                      <a:noFill/>
                    </a:lnB>
                    <a:solidFill>
                      <a:srgbClr val="F6F6F6"/>
                    </a:solidFill>
                  </a:tcPr>
                </a:tc>
              </a:tr>
            </a:tbl>
          </a:graphicData>
        </a:graphic>
      </p:graphicFrame>
    </p:spTree>
    <p:extLst>
      <p:ext uri="{BB962C8B-B14F-4D97-AF65-F5344CB8AC3E}">
        <p14:creationId xmlns:p14="http://schemas.microsoft.com/office/powerpoint/2010/main" val="13403324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2292" y="332468"/>
            <a:ext cx="7335158" cy="5653914"/>
          </a:xfrm>
          <a:prstGeom prst="rect">
            <a:avLst/>
          </a:prstGeom>
        </p:spPr>
      </p:pic>
      <p:sp>
        <p:nvSpPr>
          <p:cNvPr id="3" name="TextBox 2"/>
          <p:cNvSpPr txBox="1"/>
          <p:nvPr/>
        </p:nvSpPr>
        <p:spPr>
          <a:xfrm>
            <a:off x="1587500" y="469900"/>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83</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7" name="TextBox 6"/>
          <p:cNvSpPr txBox="1"/>
          <p:nvPr/>
        </p:nvSpPr>
        <p:spPr>
          <a:xfrm>
            <a:off x="4203700" y="469900"/>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80</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8" name="TextBox 7"/>
          <p:cNvSpPr txBox="1"/>
          <p:nvPr/>
        </p:nvSpPr>
        <p:spPr>
          <a:xfrm>
            <a:off x="1587500" y="3657600"/>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83</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9" name="TextBox 8"/>
          <p:cNvSpPr txBox="1"/>
          <p:nvPr/>
        </p:nvSpPr>
        <p:spPr>
          <a:xfrm>
            <a:off x="4203700" y="2495550"/>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79</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10" name="TextBox 9"/>
          <p:cNvSpPr txBox="1"/>
          <p:nvPr/>
        </p:nvSpPr>
        <p:spPr>
          <a:xfrm>
            <a:off x="6832600" y="3600450"/>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79</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11" name="TextBox 10"/>
          <p:cNvSpPr txBox="1"/>
          <p:nvPr/>
        </p:nvSpPr>
        <p:spPr>
          <a:xfrm>
            <a:off x="4203700" y="4673600"/>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81</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12" name="TextBox 11"/>
          <p:cNvSpPr txBox="1"/>
          <p:nvPr/>
        </p:nvSpPr>
        <p:spPr>
          <a:xfrm>
            <a:off x="4203700" y="839230"/>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14" name="TextBox 13"/>
          <p:cNvSpPr txBox="1"/>
          <p:nvPr/>
        </p:nvSpPr>
        <p:spPr>
          <a:xfrm>
            <a:off x="4203700" y="5057690"/>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15" name="TextBox 14"/>
          <p:cNvSpPr txBox="1"/>
          <p:nvPr/>
        </p:nvSpPr>
        <p:spPr>
          <a:xfrm>
            <a:off x="8210550" y="237999"/>
            <a:ext cx="2178050"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Total 88 students</a:t>
            </a:r>
          </a:p>
          <a:p>
            <a:pPr marL="0" marR="0" indent="0" algn="l" defTabSz="914400" rtl="0" fontAlgn="auto" latinLnBrk="0" hangingPunct="0">
              <a:lnSpc>
                <a:spcPct val="100000"/>
              </a:lnSpc>
              <a:spcBef>
                <a:spcPts val="0"/>
              </a:spcBef>
              <a:spcAft>
                <a:spcPts val="0"/>
              </a:spcAft>
              <a:buClrTx/>
              <a:buSzTx/>
              <a:buFontTx/>
              <a:buNone/>
              <a:tabLst/>
            </a:pPr>
            <a:r>
              <a:rPr lang="en-US" dirty="0" smtClean="0"/>
              <a:t>79 students had full knowledge coverage</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16" name="TextBox 15"/>
          <p:cNvSpPr txBox="1"/>
          <p:nvPr/>
        </p:nvSpPr>
        <p:spPr>
          <a:xfrm>
            <a:off x="4203700" y="2879640"/>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77%</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18" name="TextBox 17"/>
          <p:cNvSpPr txBox="1"/>
          <p:nvPr/>
        </p:nvSpPr>
        <p:spPr>
          <a:xfrm>
            <a:off x="806450" y="4658436"/>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70%</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19" name="TextBox 18"/>
          <p:cNvSpPr txBox="1"/>
          <p:nvPr/>
        </p:nvSpPr>
        <p:spPr>
          <a:xfrm>
            <a:off x="6832600" y="3969780"/>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81%</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20" name="TextBox 19"/>
          <p:cNvSpPr txBox="1"/>
          <p:nvPr/>
        </p:nvSpPr>
        <p:spPr>
          <a:xfrm>
            <a:off x="4203700" y="791997"/>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81%</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21" name="TextBox 20"/>
          <p:cNvSpPr txBox="1"/>
          <p:nvPr/>
        </p:nvSpPr>
        <p:spPr>
          <a:xfrm>
            <a:off x="1587500" y="924636"/>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75%</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sp>
        <p:nvSpPr>
          <p:cNvPr id="22" name="TextBox 21"/>
          <p:cNvSpPr txBox="1"/>
          <p:nvPr/>
        </p:nvSpPr>
        <p:spPr>
          <a:xfrm>
            <a:off x="4203700" y="5035895"/>
            <a:ext cx="622300" cy="369330"/>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0000"/>
                </a:solidFill>
                <a:effectLst/>
                <a:uFillTx/>
                <a:latin typeface="+mj-lt"/>
                <a:ea typeface="+mj-ea"/>
                <a:cs typeface="+mj-cs"/>
                <a:sym typeface="Calibri"/>
              </a:rPr>
              <a:t>74%</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graphicFrame>
        <p:nvGraphicFramePr>
          <p:cNvPr id="23" name="Table 22"/>
          <p:cNvGraphicFramePr>
            <a:graphicFrameLocks noGrp="1"/>
          </p:cNvGraphicFramePr>
          <p:nvPr/>
        </p:nvGraphicFramePr>
        <p:xfrm>
          <a:off x="7747000" y="2131829"/>
          <a:ext cx="4203700" cy="2376805"/>
        </p:xfrm>
        <a:graphic>
          <a:graphicData uri="http://schemas.openxmlformats.org/drawingml/2006/table">
            <a:tbl>
              <a:tblPr>
                <a:tableStyleId>{5940675A-B579-460E-94D1-54222C63F5DA}</a:tableStyleId>
              </a:tblPr>
              <a:tblGrid>
                <a:gridCol w="1607297"/>
                <a:gridCol w="1567703"/>
                <a:gridCol w="534147"/>
                <a:gridCol w="494553"/>
              </a:tblGrid>
              <a:tr h="321310">
                <a:tc>
                  <a:txBody>
                    <a:bodyPr/>
                    <a:lstStyle/>
                    <a:p>
                      <a:pPr algn="l" fontAlgn="b"/>
                      <a:r>
                        <a:rPr lang="en-US" sz="1000" u="none" strike="noStrike" dirty="0" err="1">
                          <a:effectLst/>
                        </a:rPr>
                        <a:t>Realizeit</a:t>
                      </a:r>
                      <a:r>
                        <a:rPr lang="en-US" sz="1000" u="none" strike="noStrike" dirty="0">
                          <a:effectLst/>
                        </a:rPr>
                        <a:t> Node Task</a:t>
                      </a:r>
                      <a:endParaRPr lang="en-US" sz="1000" b="1" i="0" u="none" strike="noStrike" dirty="0">
                        <a:solidFill>
                          <a:srgbClr val="000000"/>
                        </a:solidFill>
                        <a:effectLst/>
                        <a:latin typeface="Arial" panose="020B0604020202020204" pitchFamily="34" charset="0"/>
                      </a:endParaRPr>
                    </a:p>
                  </a:txBody>
                  <a:tcPr marL="2721" marR="2721" marT="2721" marB="0" anchor="b"/>
                </a:tc>
                <a:tc>
                  <a:txBody>
                    <a:bodyPr/>
                    <a:lstStyle/>
                    <a:p>
                      <a:pPr algn="l" fontAlgn="b"/>
                      <a:r>
                        <a:rPr lang="en-US" sz="1000" u="none" strike="noStrike">
                          <a:effectLst/>
                        </a:rPr>
                        <a:t>Details</a:t>
                      </a:r>
                      <a:endParaRPr lang="en-US" sz="1000" b="1" i="0" u="none" strike="noStrike">
                        <a:solidFill>
                          <a:srgbClr val="000000"/>
                        </a:solidFill>
                        <a:effectLst/>
                        <a:latin typeface="Arial" panose="020B0604020202020204" pitchFamily="34" charset="0"/>
                      </a:endParaRPr>
                    </a:p>
                  </a:txBody>
                  <a:tcPr marL="2721" marR="2721" marT="2721" marB="0" anchor="b"/>
                </a:tc>
                <a:tc>
                  <a:txBody>
                    <a:bodyPr/>
                    <a:lstStyle/>
                    <a:p>
                      <a:pPr algn="l" fontAlgn="b"/>
                      <a:r>
                        <a:rPr lang="en-US" sz="1000" b="0" i="0" u="none" strike="noStrike" dirty="0" smtClean="0">
                          <a:solidFill>
                            <a:srgbClr val="000000"/>
                          </a:solidFill>
                          <a:effectLst/>
                          <a:latin typeface="Arial" panose="020B0604020202020204" pitchFamily="34" charset="0"/>
                        </a:rPr>
                        <a:t>ZB. PA</a:t>
                      </a:r>
                      <a:endParaRPr lang="en-US" sz="1000" b="0" i="0" u="none" strike="noStrike" dirty="0">
                        <a:solidFill>
                          <a:srgbClr val="000000"/>
                        </a:solidFill>
                        <a:effectLst/>
                        <a:latin typeface="Arial" panose="020B0604020202020204" pitchFamily="34" charset="0"/>
                      </a:endParaRPr>
                    </a:p>
                  </a:txBody>
                  <a:tcPr marL="2721" marR="2721" marT="2721" marB="0" anchor="b"/>
                </a:tc>
                <a:tc>
                  <a:txBody>
                    <a:bodyPr/>
                    <a:lstStyle/>
                    <a:p>
                      <a:pPr algn="l" fontAlgn="b"/>
                      <a:r>
                        <a:rPr lang="en-US" sz="1000" b="0" i="0" u="none" strike="noStrike" dirty="0" smtClean="0">
                          <a:solidFill>
                            <a:srgbClr val="000000"/>
                          </a:solidFill>
                          <a:effectLst/>
                          <a:latin typeface="Arial" panose="020B0604020202020204" pitchFamily="34" charset="0"/>
                        </a:rPr>
                        <a:t>ZB. CA</a:t>
                      </a:r>
                      <a:endParaRPr lang="en-US" sz="1000" b="0" i="0" u="none" strike="noStrike" dirty="0">
                        <a:solidFill>
                          <a:srgbClr val="000000"/>
                        </a:solidFill>
                        <a:effectLst/>
                        <a:latin typeface="Arial" panose="020B0604020202020204" pitchFamily="34" charset="0"/>
                      </a:endParaRPr>
                    </a:p>
                  </a:txBody>
                  <a:tcPr marL="2721" marR="2721" marT="2721" marB="0" anchor="b"/>
                </a:tc>
              </a:tr>
              <a:tr h="316230">
                <a:tc>
                  <a:txBody>
                    <a:bodyPr/>
                    <a:lstStyle/>
                    <a:p>
                      <a:pPr algn="l" fontAlgn="ctr"/>
                      <a:r>
                        <a:rPr lang="en-US" sz="1000" u="none" strike="noStrike">
                          <a:effectLst/>
                        </a:rPr>
                        <a:t>zyBooks: O Notation</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l" fontAlgn="ctr"/>
                      <a:r>
                        <a:rPr lang="en-US" sz="1000" u="none" strike="noStrike">
                          <a:effectLst/>
                        </a:rPr>
                        <a:t>2.1 O notation</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r" fontAlgn="b"/>
                      <a:r>
                        <a:rPr lang="en-US" sz="1000" u="none" strike="noStrike">
                          <a:effectLst/>
                        </a:rPr>
                        <a:t>79</a:t>
                      </a:r>
                      <a:endParaRPr lang="en-US" sz="1000" b="0" i="0" u="none" strike="noStrike">
                        <a:solidFill>
                          <a:srgbClr val="000000"/>
                        </a:solidFill>
                        <a:effectLst/>
                        <a:latin typeface="Arial" panose="020B0604020202020204" pitchFamily="34" charset="0"/>
                      </a:endParaRPr>
                    </a:p>
                  </a:txBody>
                  <a:tcPr marL="2721" marR="2721" marT="2721" marB="0" anchor="b"/>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r>
              <a:tr h="158115">
                <a:tc rowSpan="2">
                  <a:txBody>
                    <a:bodyPr/>
                    <a:lstStyle/>
                    <a:p>
                      <a:pPr algn="l" fontAlgn="ctr"/>
                      <a:r>
                        <a:rPr lang="en-US" sz="1000" u="none" strike="noStrike">
                          <a:effectLst/>
                        </a:rPr>
                        <a:t>O Notation</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l" fontAlgn="ctr"/>
                      <a:r>
                        <a:rPr lang="en-US" sz="1000" u="none" strike="noStrike">
                          <a:effectLst/>
                        </a:rPr>
                        <a:t>1. Learning material</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r>
              <a:tr h="158115">
                <a:tc vMerge="1">
                  <a:txBody>
                    <a:bodyPr/>
                    <a:lstStyle/>
                    <a:p>
                      <a:endParaRPr lang="en-US"/>
                    </a:p>
                  </a:txBody>
                  <a:tcPr/>
                </a:tc>
                <a:tc>
                  <a:txBody>
                    <a:bodyPr/>
                    <a:lstStyle/>
                    <a:p>
                      <a:pPr algn="l" fontAlgn="ctr"/>
                      <a:r>
                        <a:rPr lang="en-US" sz="1000" u="none" strike="noStrike">
                          <a:effectLst/>
                        </a:rPr>
                        <a:t>2. Questions</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r>
              <a:tr h="158115">
                <a:tc rowSpan="2">
                  <a:txBody>
                    <a:bodyPr/>
                    <a:lstStyle/>
                    <a:p>
                      <a:pPr algn="l" fontAlgn="ctr"/>
                      <a:r>
                        <a:rPr lang="en-US" sz="1000" u="none" strike="noStrike">
                          <a:effectLst/>
                        </a:rPr>
                        <a:t>zyBooks: Algorithm Analysis</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l" fontAlgn="ctr"/>
                      <a:r>
                        <a:rPr lang="en-US" sz="1000" u="none" strike="noStrike">
                          <a:effectLst/>
                        </a:rPr>
                        <a:t>2.2 Constant time operations</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r" fontAlgn="b"/>
                      <a:r>
                        <a:rPr lang="en-US" sz="1000" u="none" strike="noStrike" dirty="0">
                          <a:effectLst/>
                        </a:rPr>
                        <a:t>87</a:t>
                      </a:r>
                      <a:endParaRPr lang="en-US" sz="1000" b="0" i="0" u="none" strike="noStrike" dirty="0">
                        <a:solidFill>
                          <a:srgbClr val="000000"/>
                        </a:solidFill>
                        <a:effectLst/>
                        <a:latin typeface="Arial" panose="020B0604020202020204" pitchFamily="34" charset="0"/>
                      </a:endParaRPr>
                    </a:p>
                  </a:txBody>
                  <a:tcPr marL="2721" marR="2721" marT="2721" marB="0" anchor="b"/>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r>
              <a:tr h="158115">
                <a:tc vMerge="1">
                  <a:txBody>
                    <a:bodyPr/>
                    <a:lstStyle/>
                    <a:p>
                      <a:endParaRPr lang="en-US"/>
                    </a:p>
                  </a:txBody>
                  <a:tcPr/>
                </a:tc>
                <a:tc>
                  <a:txBody>
                    <a:bodyPr/>
                    <a:lstStyle/>
                    <a:p>
                      <a:pPr algn="l" fontAlgn="ctr"/>
                      <a:r>
                        <a:rPr lang="en-US" sz="1000" u="none" strike="noStrike">
                          <a:effectLst/>
                        </a:rPr>
                        <a:t>2.3 Algorithm analysis</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r" fontAlgn="b"/>
                      <a:r>
                        <a:rPr lang="en-US" sz="1000" b="0" i="0" u="none" strike="noStrike" dirty="0" smtClean="0">
                          <a:solidFill>
                            <a:srgbClr val="000000"/>
                          </a:solidFill>
                          <a:effectLst/>
                          <a:latin typeface="Arial" panose="020B0604020202020204" pitchFamily="34" charset="0"/>
                        </a:rPr>
                        <a:t>86</a:t>
                      </a:r>
                      <a:endParaRPr lang="en-US" sz="1000" b="0" i="0" u="none" strike="noStrike" dirty="0">
                        <a:solidFill>
                          <a:srgbClr val="000000"/>
                        </a:solidFill>
                        <a:effectLst/>
                        <a:latin typeface="Arial" panose="020B0604020202020204" pitchFamily="34" charset="0"/>
                      </a:endParaRPr>
                    </a:p>
                  </a:txBody>
                  <a:tcPr marL="2721" marR="2721" marT="2721" marB="0" anchor="b"/>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r>
              <a:tr h="158115">
                <a:tc rowSpan="2">
                  <a:txBody>
                    <a:bodyPr/>
                    <a:lstStyle/>
                    <a:p>
                      <a:pPr algn="l" fontAlgn="ctr"/>
                      <a:r>
                        <a:rPr lang="en-US" sz="1000" u="none" strike="noStrike">
                          <a:effectLst/>
                        </a:rPr>
                        <a:t>Algorithm Analysis</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l" fontAlgn="ctr"/>
                      <a:r>
                        <a:rPr lang="en-US" sz="1000" u="none" strike="noStrike">
                          <a:effectLst/>
                        </a:rPr>
                        <a:t>1. Learning material</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l" fontAlgn="b"/>
                      <a:endParaRPr lang="en-US" sz="1000" b="0" i="0" u="none" strike="noStrike" dirty="0">
                        <a:solidFill>
                          <a:srgbClr val="000000"/>
                        </a:solidFill>
                        <a:effectLst/>
                        <a:latin typeface="Arial" panose="020B0604020202020204" pitchFamily="34" charset="0"/>
                      </a:endParaRPr>
                    </a:p>
                  </a:txBody>
                  <a:tcPr marL="2721" marR="2721" marT="2721" marB="0" anchor="b"/>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r>
              <a:tr h="158115">
                <a:tc vMerge="1">
                  <a:txBody>
                    <a:bodyPr/>
                    <a:lstStyle/>
                    <a:p>
                      <a:endParaRPr lang="en-US"/>
                    </a:p>
                  </a:txBody>
                  <a:tcPr/>
                </a:tc>
                <a:tc>
                  <a:txBody>
                    <a:bodyPr/>
                    <a:lstStyle/>
                    <a:p>
                      <a:pPr algn="l" fontAlgn="ctr"/>
                      <a:r>
                        <a:rPr lang="en-US" sz="1000" u="none" strike="noStrike">
                          <a:effectLst/>
                        </a:rPr>
                        <a:t>2. Questions</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r>
              <a:tr h="158115">
                <a:tc rowSpan="2">
                  <a:txBody>
                    <a:bodyPr/>
                    <a:lstStyle/>
                    <a:p>
                      <a:pPr algn="l" fontAlgn="ctr"/>
                      <a:r>
                        <a:rPr lang="en-US" sz="1000" u="none" strike="noStrike" dirty="0" err="1">
                          <a:effectLst/>
                        </a:rPr>
                        <a:t>zyBooks</a:t>
                      </a:r>
                      <a:r>
                        <a:rPr lang="en-US" sz="1000" u="none" strike="noStrike" dirty="0">
                          <a:effectLst/>
                        </a:rPr>
                        <a:t>: Unit Testing</a:t>
                      </a:r>
                      <a:endParaRPr lang="en-US" sz="1000" b="0" i="0" u="none" strike="noStrike" dirty="0">
                        <a:solidFill>
                          <a:srgbClr val="000000"/>
                        </a:solidFill>
                        <a:effectLst/>
                        <a:latin typeface="Arial" panose="020B0604020202020204" pitchFamily="34" charset="0"/>
                      </a:endParaRPr>
                    </a:p>
                  </a:txBody>
                  <a:tcPr marL="2721" marR="2721" marT="2721" marB="0" anchor="ctr"/>
                </a:tc>
                <a:tc>
                  <a:txBody>
                    <a:bodyPr/>
                    <a:lstStyle/>
                    <a:p>
                      <a:pPr algn="l" fontAlgn="ctr"/>
                      <a:r>
                        <a:rPr lang="en-US" sz="1000" u="none" strike="noStrike" dirty="0">
                          <a:effectLst/>
                        </a:rPr>
                        <a:t>2.5 Unit testing methods (EO)</a:t>
                      </a:r>
                      <a:endParaRPr lang="en-US" sz="1000" b="0" i="0" u="none" strike="noStrike" dirty="0">
                        <a:solidFill>
                          <a:srgbClr val="000000"/>
                        </a:solidFill>
                        <a:effectLst/>
                        <a:latin typeface="Arial" panose="020B0604020202020204" pitchFamily="34" charset="0"/>
                      </a:endParaRPr>
                    </a:p>
                  </a:txBody>
                  <a:tcPr marL="2721" marR="2721" marT="2721" marB="0" anchor="ctr"/>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c>
                  <a:txBody>
                    <a:bodyPr/>
                    <a:lstStyle/>
                    <a:p>
                      <a:pPr algn="r" fontAlgn="b"/>
                      <a:r>
                        <a:rPr lang="en-US" sz="1000" u="none" strike="noStrike">
                          <a:effectLst/>
                        </a:rPr>
                        <a:t>79</a:t>
                      </a:r>
                      <a:endParaRPr lang="en-US" sz="1000" b="0" i="0" u="none" strike="noStrike">
                        <a:solidFill>
                          <a:srgbClr val="000000"/>
                        </a:solidFill>
                        <a:effectLst/>
                        <a:latin typeface="Arial" panose="020B0604020202020204" pitchFamily="34" charset="0"/>
                      </a:endParaRPr>
                    </a:p>
                  </a:txBody>
                  <a:tcPr marL="2721" marR="2721" marT="2721" marB="0" anchor="b"/>
                </a:tc>
              </a:tr>
              <a:tr h="158115">
                <a:tc vMerge="1">
                  <a:txBody>
                    <a:bodyPr/>
                    <a:lstStyle/>
                    <a:p>
                      <a:endParaRPr lang="en-US"/>
                    </a:p>
                  </a:txBody>
                  <a:tcPr/>
                </a:tc>
                <a:tc>
                  <a:txBody>
                    <a:bodyPr/>
                    <a:lstStyle/>
                    <a:p>
                      <a:pPr algn="l" fontAlgn="ctr"/>
                      <a:r>
                        <a:rPr lang="en-US" sz="1000" u="none" strike="noStrike" dirty="0">
                          <a:effectLst/>
                        </a:rPr>
                        <a:t>2.6 Unit testing (classes)</a:t>
                      </a:r>
                      <a:endParaRPr lang="en-US" sz="1000" b="0" i="0" u="none" strike="noStrike" dirty="0">
                        <a:solidFill>
                          <a:srgbClr val="000000"/>
                        </a:solidFill>
                        <a:effectLst/>
                        <a:latin typeface="Arial" panose="020B0604020202020204" pitchFamily="34" charset="0"/>
                      </a:endParaRPr>
                    </a:p>
                  </a:txBody>
                  <a:tcPr marL="2721" marR="2721" marT="2721" marB="0" anchor="ctr"/>
                </a:tc>
                <a:tc>
                  <a:txBody>
                    <a:bodyPr/>
                    <a:lstStyle/>
                    <a:p>
                      <a:pPr algn="r" fontAlgn="b"/>
                      <a:r>
                        <a:rPr lang="en-US" sz="1000" u="none" strike="noStrike" dirty="0">
                          <a:effectLst/>
                        </a:rPr>
                        <a:t>90</a:t>
                      </a:r>
                      <a:endParaRPr lang="en-US" sz="1000" b="0" i="0" u="none" strike="noStrike" dirty="0">
                        <a:solidFill>
                          <a:srgbClr val="000000"/>
                        </a:solidFill>
                        <a:effectLst/>
                        <a:latin typeface="Arial" panose="020B0604020202020204" pitchFamily="34" charset="0"/>
                      </a:endParaRPr>
                    </a:p>
                  </a:txBody>
                  <a:tcPr marL="2721" marR="2721" marT="2721" marB="0" anchor="b"/>
                </a:tc>
                <a:tc>
                  <a:txBody>
                    <a:bodyPr/>
                    <a:lstStyle/>
                    <a:p>
                      <a:pPr algn="r" fontAlgn="b"/>
                      <a:r>
                        <a:rPr lang="en-US" sz="1000" u="none" strike="noStrike">
                          <a:effectLst/>
                        </a:rPr>
                        <a:t>72</a:t>
                      </a:r>
                      <a:endParaRPr lang="en-US" sz="1000" b="0" i="0" u="none" strike="noStrike">
                        <a:solidFill>
                          <a:srgbClr val="000000"/>
                        </a:solidFill>
                        <a:effectLst/>
                        <a:latin typeface="Arial" panose="020B0604020202020204" pitchFamily="34" charset="0"/>
                      </a:endParaRPr>
                    </a:p>
                  </a:txBody>
                  <a:tcPr marL="2721" marR="2721" marT="2721" marB="0" anchor="b"/>
                </a:tc>
              </a:tr>
              <a:tr h="158115">
                <a:tc rowSpan="3">
                  <a:txBody>
                    <a:bodyPr/>
                    <a:lstStyle/>
                    <a:p>
                      <a:pPr algn="l" fontAlgn="ctr"/>
                      <a:r>
                        <a:rPr lang="en-US" sz="1000" u="none" strike="noStrike" dirty="0">
                          <a:effectLst/>
                        </a:rPr>
                        <a:t>Unit Testing</a:t>
                      </a:r>
                      <a:endParaRPr lang="en-US" sz="1000" b="0" i="0" u="none" strike="noStrike" dirty="0">
                        <a:solidFill>
                          <a:srgbClr val="000000"/>
                        </a:solidFill>
                        <a:effectLst/>
                        <a:latin typeface="Arial" panose="020B0604020202020204" pitchFamily="34" charset="0"/>
                      </a:endParaRPr>
                    </a:p>
                  </a:txBody>
                  <a:tcPr marL="2721" marR="2721" marT="2721" marB="0" anchor="ctr"/>
                </a:tc>
                <a:tc>
                  <a:txBody>
                    <a:bodyPr/>
                    <a:lstStyle/>
                    <a:p>
                      <a:pPr algn="l" fontAlgn="ctr"/>
                      <a:r>
                        <a:rPr lang="en-US" sz="1000" u="none" strike="noStrike">
                          <a:effectLst/>
                        </a:rPr>
                        <a:t>1. Learning material</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r>
              <a:tr h="158115">
                <a:tc vMerge="1">
                  <a:txBody>
                    <a:bodyPr/>
                    <a:lstStyle/>
                    <a:p>
                      <a:endParaRPr lang="en-US"/>
                    </a:p>
                  </a:txBody>
                  <a:tcPr/>
                </a:tc>
                <a:tc>
                  <a:txBody>
                    <a:bodyPr/>
                    <a:lstStyle/>
                    <a:p>
                      <a:pPr algn="l" fontAlgn="ctr"/>
                      <a:r>
                        <a:rPr lang="en-US" sz="1000" u="none" strike="noStrike">
                          <a:effectLst/>
                        </a:rPr>
                        <a:t>2. Learning material</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r>
              <a:tr h="158115">
                <a:tc vMerge="1">
                  <a:txBody>
                    <a:bodyPr/>
                    <a:lstStyle/>
                    <a:p>
                      <a:endParaRPr lang="en-US"/>
                    </a:p>
                  </a:txBody>
                  <a:tcPr/>
                </a:tc>
                <a:tc>
                  <a:txBody>
                    <a:bodyPr/>
                    <a:lstStyle/>
                    <a:p>
                      <a:pPr algn="l" fontAlgn="ctr"/>
                      <a:r>
                        <a:rPr lang="en-US" sz="1000" u="none" strike="noStrike">
                          <a:effectLst/>
                        </a:rPr>
                        <a:t>3. Questions</a:t>
                      </a:r>
                      <a:endParaRPr lang="en-US" sz="1000" b="0" i="0" u="none" strike="noStrike">
                        <a:solidFill>
                          <a:srgbClr val="000000"/>
                        </a:solidFill>
                        <a:effectLst/>
                        <a:latin typeface="Arial" panose="020B0604020202020204" pitchFamily="34" charset="0"/>
                      </a:endParaRPr>
                    </a:p>
                  </a:txBody>
                  <a:tcPr marL="2721" marR="2721" marT="2721" marB="0" anchor="ctr"/>
                </a:tc>
                <a:tc>
                  <a:txBody>
                    <a:bodyPr/>
                    <a:lstStyle/>
                    <a:p>
                      <a:pPr algn="l" fontAlgn="b"/>
                      <a:endParaRPr lang="en-US" sz="1000" b="0" i="0" u="none" strike="noStrike">
                        <a:solidFill>
                          <a:srgbClr val="000000"/>
                        </a:solidFill>
                        <a:effectLst/>
                        <a:latin typeface="Arial" panose="020B0604020202020204" pitchFamily="34" charset="0"/>
                      </a:endParaRPr>
                    </a:p>
                  </a:txBody>
                  <a:tcPr marL="2721" marR="2721" marT="2721" marB="0" anchor="b"/>
                </a:tc>
                <a:tc>
                  <a:txBody>
                    <a:bodyPr/>
                    <a:lstStyle/>
                    <a:p>
                      <a:pPr algn="l" fontAlgn="b"/>
                      <a:endParaRPr lang="en-US" sz="1000" b="0" i="0" u="none" strike="noStrike" dirty="0">
                        <a:solidFill>
                          <a:srgbClr val="000000"/>
                        </a:solidFill>
                        <a:effectLst/>
                        <a:latin typeface="Arial" panose="020B0604020202020204" pitchFamily="34" charset="0"/>
                      </a:endParaRPr>
                    </a:p>
                  </a:txBody>
                  <a:tcPr marL="2721" marR="2721" marT="2721" marB="0" anchor="b"/>
                </a:tc>
              </a:tr>
            </a:tbl>
          </a:graphicData>
        </a:graphic>
      </p:graphicFrame>
    </p:spTree>
    <p:extLst>
      <p:ext uri="{BB962C8B-B14F-4D97-AF65-F5344CB8AC3E}">
        <p14:creationId xmlns:p14="http://schemas.microsoft.com/office/powerpoint/2010/main" val="41282126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387350"/>
            <a:ext cx="8402298" cy="56323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en-US" sz="2400" dirty="0"/>
              <a:t>The complexity of both methods (Method1 and Method2) is O(n</a:t>
            </a:r>
            <a:r>
              <a:rPr lang="en-US" sz="2400" baseline="30000" dirty="0"/>
              <a:t>2</a:t>
            </a:r>
            <a:r>
              <a:rPr lang="en-US" sz="2400" dirty="0"/>
              <a:t>).</a:t>
            </a:r>
          </a:p>
          <a:p>
            <a:r>
              <a:rPr lang="en-US" sz="2400" dirty="0"/>
              <a:t>public void Method1(</a:t>
            </a:r>
            <a:r>
              <a:rPr lang="en-US" sz="2400" dirty="0" err="1"/>
              <a:t>int</a:t>
            </a:r>
            <a:r>
              <a:rPr lang="en-US" sz="2400" dirty="0"/>
              <a:t> n) {</a:t>
            </a:r>
            <a:br>
              <a:rPr lang="en-US" sz="2400" dirty="0"/>
            </a:br>
            <a:r>
              <a:rPr lang="en-US" sz="2400" dirty="0"/>
              <a:t>        for(</a:t>
            </a:r>
            <a:r>
              <a:rPr lang="en-US" sz="2400" dirty="0" err="1"/>
              <a:t>int</a:t>
            </a:r>
            <a:r>
              <a:rPr lang="en-US" sz="2400" dirty="0"/>
              <a:t> j=1; j&lt; n ; </a:t>
            </a:r>
            <a:r>
              <a:rPr lang="en-US" sz="2400" dirty="0" err="1"/>
              <a:t>j++</a:t>
            </a:r>
            <a:r>
              <a:rPr lang="en-US" sz="2400" dirty="0"/>
              <a:t>)</a:t>
            </a:r>
            <a:br>
              <a:rPr lang="en-US" sz="2400" dirty="0"/>
            </a:br>
            <a:r>
              <a:rPr lang="en-US" sz="2400" dirty="0"/>
              <a:t>                for(</a:t>
            </a:r>
            <a:r>
              <a:rPr lang="en-US" sz="2400" dirty="0" err="1"/>
              <a:t>int</a:t>
            </a:r>
            <a:r>
              <a:rPr lang="en-US" sz="2400" dirty="0"/>
              <a:t> b =1; b&lt; n; b++) </a:t>
            </a:r>
            <a:br>
              <a:rPr lang="en-US" sz="2400" dirty="0"/>
            </a:br>
            <a:r>
              <a:rPr lang="en-US" sz="2400" dirty="0"/>
              <a:t>                        </a:t>
            </a:r>
            <a:r>
              <a:rPr lang="en-US" sz="2400" dirty="0" err="1"/>
              <a:t>System.out.println</a:t>
            </a:r>
            <a:r>
              <a:rPr lang="en-US" sz="2400" dirty="0"/>
              <a:t> (b);</a:t>
            </a:r>
            <a:br>
              <a:rPr lang="en-US" sz="2400" dirty="0"/>
            </a:br>
            <a:r>
              <a:rPr lang="en-US" sz="2400" dirty="0"/>
              <a:t>        </a:t>
            </a:r>
            <a:r>
              <a:rPr lang="en-US" sz="2400" dirty="0" err="1"/>
              <a:t>System.out.println</a:t>
            </a:r>
            <a:r>
              <a:rPr lang="en-US" sz="2400" dirty="0"/>
              <a:t>("Inheritance");</a:t>
            </a:r>
            <a:br>
              <a:rPr lang="en-US" sz="2400" dirty="0"/>
            </a:br>
            <a:r>
              <a:rPr lang="en-US" sz="2400" dirty="0"/>
              <a:t>}</a:t>
            </a:r>
            <a:br>
              <a:rPr lang="en-US" sz="2400" dirty="0"/>
            </a:br>
            <a:r>
              <a:rPr lang="en-US" sz="2400" dirty="0"/>
              <a:t/>
            </a:r>
            <a:br>
              <a:rPr lang="en-US" sz="2400" dirty="0"/>
            </a:br>
            <a:r>
              <a:rPr lang="en-US" sz="2400" dirty="0"/>
              <a:t/>
            </a:r>
            <a:br>
              <a:rPr lang="en-US" sz="2400" dirty="0"/>
            </a:br>
            <a:r>
              <a:rPr lang="en-US" sz="2400" dirty="0"/>
              <a:t>public void Method2(</a:t>
            </a:r>
            <a:r>
              <a:rPr lang="en-US" sz="2400" dirty="0" err="1"/>
              <a:t>int</a:t>
            </a:r>
            <a:r>
              <a:rPr lang="en-US" sz="2400" dirty="0"/>
              <a:t> n) {</a:t>
            </a:r>
            <a:br>
              <a:rPr lang="en-US" sz="2400" dirty="0"/>
            </a:br>
            <a:r>
              <a:rPr lang="en-US" sz="2400" dirty="0"/>
              <a:t>        for(</a:t>
            </a:r>
            <a:r>
              <a:rPr lang="en-US" sz="2400" dirty="0" err="1"/>
              <a:t>int</a:t>
            </a:r>
            <a:r>
              <a:rPr lang="en-US" sz="2400" dirty="0"/>
              <a:t> j =1; j &lt; n ; </a:t>
            </a:r>
            <a:r>
              <a:rPr lang="en-US" sz="2400" dirty="0" err="1"/>
              <a:t>j++</a:t>
            </a:r>
            <a:r>
              <a:rPr lang="en-US" sz="2400" dirty="0"/>
              <a:t>)</a:t>
            </a:r>
            <a:br>
              <a:rPr lang="en-US" sz="2400" dirty="0"/>
            </a:br>
            <a:r>
              <a:rPr lang="en-US" sz="2400" dirty="0"/>
              <a:t>                </a:t>
            </a:r>
            <a:r>
              <a:rPr lang="en-US" sz="2400" dirty="0" err="1"/>
              <a:t>System.out.println</a:t>
            </a:r>
            <a:r>
              <a:rPr lang="en-US" sz="2400" dirty="0"/>
              <a:t>("Inheritance");</a:t>
            </a:r>
            <a:br>
              <a:rPr lang="en-US" sz="2400" dirty="0"/>
            </a:br>
            <a:r>
              <a:rPr lang="en-US" sz="2400" dirty="0"/>
              <a:t>        for(</a:t>
            </a:r>
            <a:r>
              <a:rPr lang="en-US" sz="2400" dirty="0" err="1"/>
              <a:t>int</a:t>
            </a:r>
            <a:r>
              <a:rPr lang="en-US" sz="2400" dirty="0"/>
              <a:t> b =1; b &lt; n; b++)</a:t>
            </a:r>
            <a:br>
              <a:rPr lang="en-US" sz="2400" dirty="0"/>
            </a:br>
            <a:r>
              <a:rPr lang="en-US" sz="2400" dirty="0"/>
              <a:t>                </a:t>
            </a:r>
            <a:r>
              <a:rPr lang="en-US" sz="2400" dirty="0" err="1"/>
              <a:t>System.out.println</a:t>
            </a:r>
            <a:r>
              <a:rPr lang="en-US" sz="2400" dirty="0"/>
              <a:t> (b);</a:t>
            </a:r>
            <a:br>
              <a:rPr lang="en-US" sz="2400" dirty="0"/>
            </a:br>
            <a:r>
              <a:rPr lang="en-US" sz="2400" dirty="0" smtClean="0"/>
              <a:t>}</a:t>
            </a:r>
            <a:endParaRPr lang="en-US" sz="2400" dirty="0"/>
          </a:p>
        </p:txBody>
      </p:sp>
      <p:sp>
        <p:nvSpPr>
          <p:cNvPr id="6" name="TextBox 5"/>
          <p:cNvSpPr txBox="1"/>
          <p:nvPr/>
        </p:nvSpPr>
        <p:spPr>
          <a:xfrm>
            <a:off x="9461500" y="1250950"/>
            <a:ext cx="1175961" cy="954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342900" marR="0" indent="-342900" algn="l" defTabSz="914400" rtl="0" fontAlgn="auto" latinLnBrk="0" hangingPunct="0">
              <a:lnSpc>
                <a:spcPct val="100000"/>
              </a:lnSpc>
              <a:spcBef>
                <a:spcPts val="0"/>
              </a:spcBef>
              <a:spcAft>
                <a:spcPts val="0"/>
              </a:spcAft>
              <a:buClrTx/>
              <a:buSzTx/>
              <a:buFontTx/>
              <a:buAutoNum type="alphaUcParenR"/>
              <a:tabLst/>
            </a:pPr>
            <a:r>
              <a:rPr kumimoji="0" lang="en-US" sz="2800" b="0" i="0" u="none" strike="noStrike" cap="none" spc="0" normalizeH="0" baseline="0" dirty="0" smtClean="0">
                <a:ln>
                  <a:noFill/>
                </a:ln>
                <a:solidFill>
                  <a:srgbClr val="000000"/>
                </a:solidFill>
                <a:effectLst/>
                <a:uFillTx/>
                <a:sym typeface="Calibri"/>
              </a:rPr>
              <a:t>True</a:t>
            </a:r>
          </a:p>
          <a:p>
            <a:pPr marL="342900" marR="0" indent="-342900" algn="l" defTabSz="914400" rtl="0" fontAlgn="auto" latinLnBrk="0" hangingPunct="0">
              <a:lnSpc>
                <a:spcPct val="100000"/>
              </a:lnSpc>
              <a:spcBef>
                <a:spcPts val="0"/>
              </a:spcBef>
              <a:spcAft>
                <a:spcPts val="0"/>
              </a:spcAft>
              <a:buClrTx/>
              <a:buSzTx/>
              <a:buFontTx/>
              <a:buAutoNum type="alphaUcParenR"/>
              <a:tabLst/>
            </a:pPr>
            <a:r>
              <a:rPr lang="en-US" sz="2800" dirty="0" smtClean="0"/>
              <a:t>False</a:t>
            </a:r>
            <a:endParaRPr kumimoji="0" lang="en-US" sz="2800" b="0" i="0" u="none" strike="noStrike" cap="none" spc="0" normalizeH="0" baseline="0" dirty="0">
              <a:ln>
                <a:noFill/>
              </a:ln>
              <a:solidFill>
                <a:srgbClr val="000000"/>
              </a:solidFill>
              <a:effectLst/>
              <a:uFillTx/>
              <a:sym typeface="Calibri"/>
            </a:endParaRPr>
          </a:p>
        </p:txBody>
      </p:sp>
    </p:spTree>
    <p:extLst>
      <p:ext uri="{BB962C8B-B14F-4D97-AF65-F5344CB8AC3E}">
        <p14:creationId xmlns:p14="http://schemas.microsoft.com/office/powerpoint/2010/main" val="12960165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50900" y="285750"/>
            <a:ext cx="8209938" cy="378565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en-US" sz="2400" dirty="0"/>
              <a:t>What would be the Big O Complexity for the following method?</a:t>
            </a:r>
          </a:p>
          <a:p>
            <a:r>
              <a:rPr lang="en-US" sz="2400" dirty="0"/>
              <a:t>public </a:t>
            </a:r>
            <a:r>
              <a:rPr lang="en-US" sz="2400" dirty="0" err="1"/>
              <a:t>boolean</a:t>
            </a:r>
            <a:r>
              <a:rPr lang="en-US" sz="2400" dirty="0"/>
              <a:t> </a:t>
            </a:r>
            <a:r>
              <a:rPr lang="en-US" sz="2400" dirty="0" err="1"/>
              <a:t>crossRoad</a:t>
            </a:r>
            <a:r>
              <a:rPr lang="en-US" sz="2400" dirty="0"/>
              <a:t>(</a:t>
            </a:r>
            <a:r>
              <a:rPr lang="en-US" sz="2400" dirty="0" err="1"/>
              <a:t>boolean</a:t>
            </a:r>
            <a:r>
              <a:rPr lang="en-US" sz="2400" dirty="0"/>
              <a:t> </a:t>
            </a:r>
            <a:r>
              <a:rPr lang="en-US" sz="2400" dirty="0" err="1"/>
              <a:t>isSafe</a:t>
            </a:r>
            <a:r>
              <a:rPr lang="en-US" sz="2400" dirty="0"/>
              <a:t>,  </a:t>
            </a:r>
            <a:r>
              <a:rPr lang="en-US" sz="2400" dirty="0" err="1"/>
              <a:t>int</a:t>
            </a:r>
            <a:r>
              <a:rPr lang="en-US" sz="2400" dirty="0"/>
              <a:t> height, </a:t>
            </a:r>
            <a:r>
              <a:rPr lang="en-US" sz="2400" dirty="0" err="1"/>
              <a:t>int</a:t>
            </a:r>
            <a:r>
              <a:rPr lang="en-US" sz="2400" dirty="0"/>
              <a:t> length) {</a:t>
            </a:r>
            <a:br>
              <a:rPr lang="en-US" sz="2400" dirty="0"/>
            </a:br>
            <a:r>
              <a:rPr lang="en-US" sz="2400" dirty="0"/>
              <a:t>        if (</a:t>
            </a:r>
            <a:r>
              <a:rPr lang="en-US" sz="2400" dirty="0" err="1"/>
              <a:t>isSafe</a:t>
            </a:r>
            <a:r>
              <a:rPr lang="en-US" sz="2400" dirty="0"/>
              <a:t>) {</a:t>
            </a:r>
            <a:br>
              <a:rPr lang="en-US" sz="2400" dirty="0"/>
            </a:br>
            <a:r>
              <a:rPr lang="en-US" sz="2400" dirty="0"/>
              <a:t>                return true;</a:t>
            </a:r>
            <a:br>
              <a:rPr lang="en-US" sz="2400" dirty="0"/>
            </a:br>
            <a:r>
              <a:rPr lang="en-US" sz="2400" dirty="0"/>
              <a:t>        } else if (height &lt; 11) {</a:t>
            </a:r>
            <a:br>
              <a:rPr lang="en-US" sz="2400" dirty="0"/>
            </a:br>
            <a:r>
              <a:rPr lang="en-US" sz="2400" dirty="0"/>
              <a:t>                return true;</a:t>
            </a:r>
            <a:br>
              <a:rPr lang="en-US" sz="2400" dirty="0"/>
            </a:br>
            <a:r>
              <a:rPr lang="en-US" sz="2400" dirty="0"/>
              <a:t>        } else {</a:t>
            </a:r>
            <a:br>
              <a:rPr lang="en-US" sz="2400" dirty="0"/>
            </a:br>
            <a:r>
              <a:rPr lang="en-US" sz="2400" dirty="0"/>
              <a:t>                return length &gt; 25;</a:t>
            </a:r>
            <a:br>
              <a:rPr lang="en-US" sz="2400" dirty="0"/>
            </a:br>
            <a:r>
              <a:rPr lang="en-US" sz="2400" dirty="0"/>
              <a:t>        }</a:t>
            </a:r>
            <a:br>
              <a:rPr lang="en-US" sz="2400" dirty="0"/>
            </a:br>
            <a:r>
              <a:rPr lang="en-US" sz="2400" dirty="0" smtClean="0"/>
              <a:t>}</a:t>
            </a:r>
            <a:endParaRPr lang="en-US" sz="2400" dirty="0"/>
          </a:p>
        </p:txBody>
      </p:sp>
      <p:graphicFrame>
        <p:nvGraphicFramePr>
          <p:cNvPr id="4" name="Table 3"/>
          <p:cNvGraphicFramePr>
            <a:graphicFrameLocks noGrp="1"/>
          </p:cNvGraphicFramePr>
          <p:nvPr/>
        </p:nvGraphicFramePr>
        <p:xfrm>
          <a:off x="9584871" y="412274"/>
          <a:ext cx="2315029" cy="2560320"/>
        </p:xfrm>
        <a:graphic>
          <a:graphicData uri="http://schemas.openxmlformats.org/drawingml/2006/table">
            <a:tbl>
              <a:tblPr/>
              <a:tblGrid>
                <a:gridCol w="2315029"/>
              </a:tblGrid>
              <a:tr h="0">
                <a:tc>
                  <a:txBody>
                    <a:bodyPr/>
                    <a:lstStyle/>
                    <a:p>
                      <a:pPr algn="l"/>
                      <a:r>
                        <a:rPr lang="en-US" sz="1800" dirty="0" smtClean="0">
                          <a:effectLst/>
                        </a:rPr>
                        <a:t>A) O(N</a:t>
                      </a:r>
                      <a:r>
                        <a:rPr lang="en-US" sz="1800" dirty="0">
                          <a:effectLst/>
                        </a:rPr>
                        <a:t>)</a:t>
                      </a:r>
                    </a:p>
                  </a:txBody>
                  <a:tcPr anchor="ctr">
                    <a:lnL>
                      <a:noFill/>
                    </a:lnL>
                    <a:lnR>
                      <a:noFill/>
                    </a:lnR>
                    <a:lnT>
                      <a:noFill/>
                    </a:lnT>
                    <a:lnB>
                      <a:noFill/>
                    </a:lnB>
                    <a:solidFill>
                      <a:srgbClr val="F6F6F6"/>
                    </a:solidFill>
                  </a:tcPr>
                </a:tc>
              </a:tr>
              <a:tr h="0">
                <a:tc>
                  <a:txBody>
                    <a:bodyPr/>
                    <a:lstStyle/>
                    <a:p>
                      <a:pPr algn="l"/>
                      <a:r>
                        <a:rPr lang="en-US" sz="1800" dirty="0" smtClean="0">
                          <a:effectLst/>
                        </a:rPr>
                        <a:t>B) O(length</a:t>
                      </a:r>
                      <a:r>
                        <a:rPr lang="en-US" sz="1800" baseline="30000" dirty="0" smtClean="0">
                          <a:effectLst/>
                        </a:rPr>
                        <a:t>2</a:t>
                      </a:r>
                      <a:r>
                        <a:rPr lang="en-US" sz="1800" dirty="0">
                          <a:effectLst/>
                        </a:rPr>
                        <a:t>)</a:t>
                      </a:r>
                    </a:p>
                  </a:txBody>
                  <a:tcPr anchor="ctr">
                    <a:lnL>
                      <a:noFill/>
                    </a:lnL>
                    <a:lnR>
                      <a:noFill/>
                    </a:lnR>
                    <a:lnT>
                      <a:noFill/>
                    </a:lnT>
                    <a:lnB>
                      <a:noFill/>
                    </a:lnB>
                    <a:solidFill>
                      <a:srgbClr val="F6F6F6"/>
                    </a:solidFill>
                  </a:tcPr>
                </a:tc>
              </a:tr>
              <a:tr h="0">
                <a:tc>
                  <a:txBody>
                    <a:bodyPr/>
                    <a:lstStyle/>
                    <a:p>
                      <a:pPr algn="l"/>
                      <a:r>
                        <a:rPr lang="en-US" sz="1800" dirty="0" smtClean="0">
                          <a:effectLst/>
                        </a:rPr>
                        <a:t>C) O(height</a:t>
                      </a:r>
                      <a:r>
                        <a:rPr lang="en-US" sz="1800" dirty="0">
                          <a:effectLst/>
                        </a:rPr>
                        <a:t>)</a:t>
                      </a:r>
                    </a:p>
                  </a:txBody>
                  <a:tcPr anchor="ctr">
                    <a:lnL>
                      <a:noFill/>
                    </a:lnL>
                    <a:lnR>
                      <a:noFill/>
                    </a:lnR>
                    <a:lnT>
                      <a:noFill/>
                    </a:lnT>
                    <a:lnB>
                      <a:noFill/>
                    </a:lnB>
                    <a:solidFill>
                      <a:srgbClr val="F6F6F6"/>
                    </a:solidFill>
                  </a:tcPr>
                </a:tc>
              </a:tr>
              <a:tr h="0">
                <a:tc>
                  <a:txBody>
                    <a:bodyPr/>
                    <a:lstStyle/>
                    <a:p>
                      <a:pPr algn="l"/>
                      <a:r>
                        <a:rPr lang="en-US" sz="1800" dirty="0" smtClean="0">
                          <a:effectLst/>
                        </a:rPr>
                        <a:t>D) O(1</a:t>
                      </a:r>
                      <a:r>
                        <a:rPr lang="en-US" sz="1800" dirty="0">
                          <a:effectLst/>
                        </a:rPr>
                        <a:t>)</a:t>
                      </a:r>
                    </a:p>
                  </a:txBody>
                  <a:tcPr anchor="ctr">
                    <a:lnL>
                      <a:noFill/>
                    </a:lnL>
                    <a:lnR>
                      <a:noFill/>
                    </a:lnR>
                    <a:lnT>
                      <a:noFill/>
                    </a:lnT>
                    <a:lnB>
                      <a:noFill/>
                    </a:lnB>
                    <a:solidFill>
                      <a:srgbClr val="F6F6F6"/>
                    </a:solidFill>
                  </a:tcPr>
                </a:tc>
              </a:tr>
              <a:tr h="0">
                <a:tc>
                  <a:txBody>
                    <a:bodyPr/>
                    <a:lstStyle/>
                    <a:p>
                      <a:pPr algn="l"/>
                      <a:r>
                        <a:rPr lang="en-US" sz="1800" dirty="0" smtClean="0">
                          <a:effectLst/>
                        </a:rPr>
                        <a:t>E) O(length</a:t>
                      </a:r>
                      <a:r>
                        <a:rPr lang="en-US" sz="1800" dirty="0">
                          <a:effectLst/>
                        </a:rPr>
                        <a:t>)</a:t>
                      </a:r>
                    </a:p>
                  </a:txBody>
                  <a:tcPr anchor="ctr">
                    <a:lnL>
                      <a:noFill/>
                    </a:lnL>
                    <a:lnR>
                      <a:noFill/>
                    </a:lnR>
                    <a:lnT>
                      <a:noFill/>
                    </a:lnT>
                    <a:lnB>
                      <a:noFill/>
                    </a:lnB>
                    <a:solidFill>
                      <a:srgbClr val="F6F6F6"/>
                    </a:solidFill>
                  </a:tcPr>
                </a:tc>
              </a:tr>
              <a:tr h="0">
                <a:tc>
                  <a:txBody>
                    <a:bodyPr/>
                    <a:lstStyle/>
                    <a:p>
                      <a:pPr algn="l"/>
                      <a:r>
                        <a:rPr lang="en-US" sz="1800" dirty="0" smtClean="0">
                          <a:effectLst/>
                        </a:rPr>
                        <a:t>F) O(height</a:t>
                      </a:r>
                      <a:r>
                        <a:rPr lang="en-US" sz="1800" baseline="30000" dirty="0" smtClean="0">
                          <a:effectLst/>
                        </a:rPr>
                        <a:t>2</a:t>
                      </a:r>
                      <a:r>
                        <a:rPr lang="en-US" sz="1800" dirty="0">
                          <a:effectLst/>
                        </a:rPr>
                        <a:t>)</a:t>
                      </a:r>
                    </a:p>
                  </a:txBody>
                  <a:tcPr anchor="ctr">
                    <a:lnL>
                      <a:noFill/>
                    </a:lnL>
                    <a:lnR>
                      <a:noFill/>
                    </a:lnR>
                    <a:lnT>
                      <a:noFill/>
                    </a:lnT>
                    <a:lnB>
                      <a:noFill/>
                    </a:lnB>
                    <a:solidFill>
                      <a:srgbClr val="F6F6F6"/>
                    </a:solidFill>
                  </a:tcPr>
                </a:tc>
              </a:tr>
              <a:tr h="0">
                <a:tc>
                  <a:txBody>
                    <a:bodyPr/>
                    <a:lstStyle/>
                    <a:p>
                      <a:pPr algn="l"/>
                      <a:r>
                        <a:rPr lang="en-US" sz="1800" dirty="0" smtClean="0">
                          <a:effectLst/>
                        </a:rPr>
                        <a:t>G) O(log </a:t>
                      </a:r>
                      <a:r>
                        <a:rPr lang="en-US" sz="1800" dirty="0">
                          <a:effectLst/>
                        </a:rPr>
                        <a:t>height)</a:t>
                      </a:r>
                    </a:p>
                  </a:txBody>
                  <a:tcPr anchor="ctr">
                    <a:lnL>
                      <a:noFill/>
                    </a:lnL>
                    <a:lnR>
                      <a:noFill/>
                    </a:lnR>
                    <a:lnT>
                      <a:noFill/>
                    </a:lnT>
                    <a:lnB>
                      <a:noFill/>
                    </a:lnB>
                    <a:solidFill>
                      <a:srgbClr val="F6F6F6"/>
                    </a:solidFill>
                  </a:tcPr>
                </a:tc>
              </a:tr>
            </a:tbl>
          </a:graphicData>
        </a:graphic>
      </p:graphicFrame>
    </p:spTree>
    <p:extLst>
      <p:ext uri="{BB962C8B-B14F-4D97-AF65-F5344CB8AC3E}">
        <p14:creationId xmlns:p14="http://schemas.microsoft.com/office/powerpoint/2010/main" val="21957724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30300" y="336550"/>
            <a:ext cx="7810500" cy="1754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Assume that d is a positive integer and A is an array containing d items. Execution of the following code fragment is _____.</a:t>
            </a:r>
          </a:p>
          <a:p>
            <a:endParaRPr lang="en-US" dirty="0"/>
          </a:p>
          <a:p>
            <a:r>
              <a:rPr lang="en-US" dirty="0"/>
              <a:t>for (</a:t>
            </a:r>
            <a:r>
              <a:rPr lang="en-US" dirty="0" err="1"/>
              <a:t>int</a:t>
            </a:r>
            <a:r>
              <a:rPr lang="en-US" dirty="0"/>
              <a:t> j = 0; j &lt; d; </a:t>
            </a:r>
            <a:r>
              <a:rPr lang="en-US" dirty="0" err="1"/>
              <a:t>j++</a:t>
            </a:r>
            <a:r>
              <a:rPr lang="en-US" dirty="0"/>
              <a:t>) {</a:t>
            </a:r>
          </a:p>
          <a:p>
            <a:r>
              <a:rPr lang="en-US" dirty="0"/>
              <a:t>   </a:t>
            </a:r>
            <a:r>
              <a:rPr lang="en-US" dirty="0" err="1"/>
              <a:t>System.out.println</a:t>
            </a:r>
            <a:r>
              <a:rPr lang="en-US" dirty="0"/>
              <a:t>( A[j] );</a:t>
            </a:r>
          </a:p>
          <a:p>
            <a:r>
              <a:rPr lang="en-US" dirty="0"/>
              <a:t>}</a:t>
            </a:r>
            <a:endParaRPr kumimoji="0" lang="en-US" sz="1800" b="0" i="0" u="none" strike="noStrike" cap="none" spc="0" normalizeH="0" baseline="0" dirty="0">
              <a:ln>
                <a:noFill/>
              </a:ln>
              <a:solidFill>
                <a:srgbClr val="000000"/>
              </a:solidFill>
              <a:effectLst/>
              <a:uFillTx/>
              <a:latin typeface="+mj-lt"/>
              <a:ea typeface="+mj-ea"/>
              <a:cs typeface="+mj-cs"/>
              <a:sym typeface="Calibri"/>
            </a:endParaRPr>
          </a:p>
        </p:txBody>
      </p:sp>
      <p:graphicFrame>
        <p:nvGraphicFramePr>
          <p:cNvPr id="4" name="Table 3"/>
          <p:cNvGraphicFramePr>
            <a:graphicFrameLocks noGrp="1"/>
          </p:cNvGraphicFramePr>
          <p:nvPr/>
        </p:nvGraphicFramePr>
        <p:xfrm>
          <a:off x="9908721" y="411004"/>
          <a:ext cx="1785257" cy="1463040"/>
        </p:xfrm>
        <a:graphic>
          <a:graphicData uri="http://schemas.openxmlformats.org/drawingml/2006/table">
            <a:tbl>
              <a:tblPr/>
              <a:tblGrid>
                <a:gridCol w="1785257"/>
              </a:tblGrid>
              <a:tr h="0">
                <a:tc>
                  <a:txBody>
                    <a:bodyPr/>
                    <a:lstStyle/>
                    <a:p>
                      <a:pPr algn="l"/>
                      <a:r>
                        <a:rPr lang="en-US" sz="1800" dirty="0" smtClean="0">
                          <a:effectLst/>
                        </a:rPr>
                        <a:t>A) O(1</a:t>
                      </a:r>
                      <a:r>
                        <a:rPr lang="en-US" sz="1800" dirty="0">
                          <a:effectLst/>
                        </a:rPr>
                        <a:t>)</a:t>
                      </a:r>
                    </a:p>
                  </a:txBody>
                  <a:tcPr anchor="ctr">
                    <a:lnL>
                      <a:noFill/>
                    </a:lnL>
                    <a:lnR>
                      <a:noFill/>
                    </a:lnR>
                    <a:lnT>
                      <a:noFill/>
                    </a:lnT>
                    <a:lnB>
                      <a:noFill/>
                    </a:lnB>
                    <a:solidFill>
                      <a:srgbClr val="F6F6F6"/>
                    </a:solidFill>
                  </a:tcPr>
                </a:tc>
              </a:tr>
              <a:tr h="0">
                <a:tc>
                  <a:txBody>
                    <a:bodyPr/>
                    <a:lstStyle/>
                    <a:p>
                      <a:pPr algn="l"/>
                      <a:r>
                        <a:rPr lang="en-US" sz="1800" dirty="0" smtClean="0">
                          <a:effectLst/>
                        </a:rPr>
                        <a:t>B) O(log </a:t>
                      </a:r>
                      <a:r>
                        <a:rPr lang="en-US" sz="1800" dirty="0">
                          <a:effectLst/>
                        </a:rPr>
                        <a:t>d)</a:t>
                      </a:r>
                    </a:p>
                  </a:txBody>
                  <a:tcPr anchor="ctr">
                    <a:lnL>
                      <a:noFill/>
                    </a:lnL>
                    <a:lnR>
                      <a:noFill/>
                    </a:lnR>
                    <a:lnT>
                      <a:noFill/>
                    </a:lnT>
                    <a:lnB>
                      <a:noFill/>
                    </a:lnB>
                    <a:solidFill>
                      <a:srgbClr val="F6F6F6"/>
                    </a:solidFill>
                  </a:tcPr>
                </a:tc>
              </a:tr>
              <a:tr h="0">
                <a:tc>
                  <a:txBody>
                    <a:bodyPr/>
                    <a:lstStyle/>
                    <a:p>
                      <a:pPr algn="l"/>
                      <a:r>
                        <a:rPr lang="en-US" sz="1800" dirty="0" smtClean="0">
                          <a:effectLst/>
                        </a:rPr>
                        <a:t>C) O(d</a:t>
                      </a:r>
                      <a:r>
                        <a:rPr lang="en-US" sz="1800" baseline="30000" dirty="0" smtClean="0">
                          <a:effectLst/>
                        </a:rPr>
                        <a:t>2</a:t>
                      </a:r>
                      <a:r>
                        <a:rPr lang="en-US" sz="1800" dirty="0">
                          <a:effectLst/>
                        </a:rPr>
                        <a:t>)</a:t>
                      </a:r>
                    </a:p>
                  </a:txBody>
                  <a:tcPr anchor="ctr">
                    <a:lnL>
                      <a:noFill/>
                    </a:lnL>
                    <a:lnR>
                      <a:noFill/>
                    </a:lnR>
                    <a:lnT>
                      <a:noFill/>
                    </a:lnT>
                    <a:lnB>
                      <a:noFill/>
                    </a:lnB>
                    <a:solidFill>
                      <a:srgbClr val="F6F6F6"/>
                    </a:solidFill>
                  </a:tcPr>
                </a:tc>
              </a:tr>
              <a:tr h="0">
                <a:tc>
                  <a:txBody>
                    <a:bodyPr/>
                    <a:lstStyle/>
                    <a:p>
                      <a:pPr algn="l"/>
                      <a:r>
                        <a:rPr lang="en-US" sz="1800" dirty="0" smtClean="0">
                          <a:effectLst/>
                        </a:rPr>
                        <a:t>D) O(d</a:t>
                      </a:r>
                      <a:r>
                        <a:rPr lang="en-US" sz="1800" dirty="0">
                          <a:effectLst/>
                        </a:rPr>
                        <a:t>)</a:t>
                      </a:r>
                    </a:p>
                  </a:txBody>
                  <a:tcPr anchor="ctr">
                    <a:lnL>
                      <a:noFill/>
                    </a:lnL>
                    <a:lnR>
                      <a:noFill/>
                    </a:lnR>
                    <a:lnT>
                      <a:noFill/>
                    </a:lnT>
                    <a:lnB>
                      <a:noFill/>
                    </a:lnB>
                    <a:solidFill>
                      <a:srgbClr val="F6F6F6"/>
                    </a:solidFill>
                  </a:tcPr>
                </a:tc>
              </a:tr>
            </a:tbl>
          </a:graphicData>
        </a:graphic>
      </p:graphicFrame>
    </p:spTree>
    <p:extLst>
      <p:ext uri="{BB962C8B-B14F-4D97-AF65-F5344CB8AC3E}">
        <p14:creationId xmlns:p14="http://schemas.microsoft.com/office/powerpoint/2010/main" val="12688169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1111250" y="565835"/>
            <a:ext cx="9626600" cy="830997"/>
          </a:xfrm>
          <a:prstGeom prst="rect">
            <a:avLst/>
          </a:prstGeom>
        </p:spPr>
        <p:txBody>
          <a:bodyPr wrap="square">
            <a:spAutoFit/>
          </a:bodyPr>
          <a:lstStyle/>
          <a:p>
            <a:r>
              <a:rPr lang="en-US" sz="2400" dirty="0">
                <a:solidFill>
                  <a:srgbClr val="333333"/>
                </a:solidFill>
                <a:latin typeface="Roboto"/>
              </a:rPr>
              <a:t>Which line of code will take more time to execute in an </a:t>
            </a:r>
            <a:r>
              <a:rPr lang="en-US" sz="2400" dirty="0" err="1">
                <a:solidFill>
                  <a:srgbClr val="333333"/>
                </a:solidFill>
                <a:latin typeface="Roboto"/>
              </a:rPr>
              <a:t>ArrayList</a:t>
            </a:r>
            <a:r>
              <a:rPr lang="en-US" sz="2400" dirty="0">
                <a:solidFill>
                  <a:srgbClr val="333333"/>
                </a:solidFill>
                <a:latin typeface="Roboto"/>
              </a:rPr>
              <a:t> named 'movies' that is 12 items long?</a:t>
            </a:r>
            <a:endParaRPr lang="en-US" sz="2400" dirty="0"/>
          </a:p>
        </p:txBody>
      </p:sp>
      <p:graphicFrame>
        <p:nvGraphicFramePr>
          <p:cNvPr id="14" name="Table 13"/>
          <p:cNvGraphicFramePr>
            <a:graphicFrameLocks noGrp="1"/>
          </p:cNvGraphicFramePr>
          <p:nvPr/>
        </p:nvGraphicFramePr>
        <p:xfrm>
          <a:off x="1200150" y="1974374"/>
          <a:ext cx="5441950" cy="1371600"/>
        </p:xfrm>
        <a:graphic>
          <a:graphicData uri="http://schemas.openxmlformats.org/drawingml/2006/table">
            <a:tbl>
              <a:tblPr/>
              <a:tblGrid>
                <a:gridCol w="5441950"/>
              </a:tblGrid>
              <a:tr h="0">
                <a:tc>
                  <a:txBody>
                    <a:bodyPr/>
                    <a:lstStyle/>
                    <a:p>
                      <a:pPr algn="l"/>
                      <a:r>
                        <a:rPr lang="en-US" sz="2400" dirty="0" smtClean="0">
                          <a:effectLst/>
                        </a:rPr>
                        <a:t>A) </a:t>
                      </a:r>
                      <a:r>
                        <a:rPr lang="en-US" sz="2400" dirty="0" err="1" smtClean="0">
                          <a:effectLst/>
                        </a:rPr>
                        <a:t>movies.remove</a:t>
                      </a:r>
                      <a:r>
                        <a:rPr lang="en-US" sz="2400" dirty="0" smtClean="0">
                          <a:effectLst/>
                        </a:rPr>
                        <a:t>(4</a:t>
                      </a:r>
                      <a:r>
                        <a:rPr lang="en-US" sz="2400" dirty="0">
                          <a:effectLst/>
                        </a:rPr>
                        <a:t>);</a:t>
                      </a:r>
                    </a:p>
                  </a:txBody>
                  <a:tcPr anchor="ctr">
                    <a:lnL>
                      <a:noFill/>
                    </a:lnL>
                    <a:lnR>
                      <a:noFill/>
                    </a:lnR>
                    <a:lnT>
                      <a:noFill/>
                    </a:lnT>
                    <a:lnB>
                      <a:noFill/>
                    </a:lnB>
                    <a:solidFill>
                      <a:srgbClr val="F6F6F6"/>
                    </a:solidFill>
                  </a:tcPr>
                </a:tc>
              </a:tr>
              <a:tr h="0">
                <a:tc>
                  <a:txBody>
                    <a:bodyPr/>
                    <a:lstStyle/>
                    <a:p>
                      <a:pPr algn="l"/>
                      <a:r>
                        <a:rPr lang="en-US" sz="2400" dirty="0" smtClean="0">
                          <a:effectLst/>
                        </a:rPr>
                        <a:t>B)</a:t>
                      </a:r>
                      <a:r>
                        <a:rPr lang="en-US" sz="2400" baseline="0" dirty="0" smtClean="0">
                          <a:effectLst/>
                        </a:rPr>
                        <a:t> </a:t>
                      </a:r>
                      <a:r>
                        <a:rPr lang="en-US" sz="2400" dirty="0" err="1" smtClean="0">
                          <a:effectLst/>
                        </a:rPr>
                        <a:t>movies.remove</a:t>
                      </a:r>
                      <a:r>
                        <a:rPr lang="en-US" sz="2400" dirty="0" smtClean="0">
                          <a:effectLst/>
                        </a:rPr>
                        <a:t>(</a:t>
                      </a:r>
                      <a:r>
                        <a:rPr lang="en-US" sz="2400" dirty="0" err="1" smtClean="0">
                          <a:effectLst/>
                        </a:rPr>
                        <a:t>numbers.size</a:t>
                      </a:r>
                      <a:r>
                        <a:rPr lang="en-US" sz="2400" dirty="0">
                          <a:effectLst/>
                        </a:rPr>
                        <a:t>() -1);</a:t>
                      </a:r>
                    </a:p>
                  </a:txBody>
                  <a:tcPr anchor="ctr">
                    <a:lnL>
                      <a:noFill/>
                    </a:lnL>
                    <a:lnR>
                      <a:noFill/>
                    </a:lnR>
                    <a:lnT>
                      <a:noFill/>
                    </a:lnT>
                    <a:lnB>
                      <a:noFill/>
                    </a:lnB>
                    <a:solidFill>
                      <a:srgbClr val="F6F6F6"/>
                    </a:solidFill>
                  </a:tcPr>
                </a:tc>
              </a:tr>
              <a:tr h="0">
                <a:tc>
                  <a:txBody>
                    <a:bodyPr/>
                    <a:lstStyle/>
                    <a:p>
                      <a:pPr algn="l"/>
                      <a:r>
                        <a:rPr lang="en-US" sz="2400" dirty="0" smtClean="0">
                          <a:effectLst/>
                        </a:rPr>
                        <a:t>C) </a:t>
                      </a:r>
                      <a:r>
                        <a:rPr lang="en-US" sz="2400" dirty="0" err="1" smtClean="0">
                          <a:effectLst/>
                        </a:rPr>
                        <a:t>movies.remove</a:t>
                      </a:r>
                      <a:r>
                        <a:rPr lang="en-US" sz="2400" dirty="0" smtClean="0">
                          <a:effectLst/>
                        </a:rPr>
                        <a:t>(9</a:t>
                      </a:r>
                      <a:r>
                        <a:rPr lang="en-US" sz="2400" dirty="0">
                          <a:effectLst/>
                        </a:rPr>
                        <a:t>);</a:t>
                      </a:r>
                    </a:p>
                  </a:txBody>
                  <a:tcPr anchor="ctr">
                    <a:lnL>
                      <a:noFill/>
                    </a:lnL>
                    <a:lnR>
                      <a:noFill/>
                    </a:lnR>
                    <a:lnT>
                      <a:noFill/>
                    </a:lnT>
                    <a:lnB>
                      <a:noFill/>
                    </a:lnB>
                    <a:solidFill>
                      <a:srgbClr val="F6F6F6"/>
                    </a:solidFill>
                  </a:tcPr>
                </a:tc>
              </a:tr>
            </a:tbl>
          </a:graphicData>
        </a:graphic>
      </p:graphicFrame>
    </p:spTree>
    <p:extLst>
      <p:ext uri="{BB962C8B-B14F-4D97-AF65-F5344CB8AC3E}">
        <p14:creationId xmlns:p14="http://schemas.microsoft.com/office/powerpoint/2010/main" val="1010769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71550" y="711885"/>
            <a:ext cx="7448550" cy="830997"/>
          </a:xfrm>
          <a:prstGeom prst="rect">
            <a:avLst/>
          </a:prstGeom>
        </p:spPr>
        <p:txBody>
          <a:bodyPr wrap="square">
            <a:spAutoFit/>
          </a:bodyPr>
          <a:lstStyle/>
          <a:p>
            <a:r>
              <a:rPr lang="en-US" sz="2400" dirty="0">
                <a:solidFill>
                  <a:srgbClr val="333333"/>
                </a:solidFill>
                <a:latin typeface="Roboto"/>
              </a:rPr>
              <a:t>If an algorithm is inefficient, a faster processor will help in the long run.</a:t>
            </a:r>
            <a:endParaRPr lang="en-US" sz="2400" dirty="0"/>
          </a:p>
        </p:txBody>
      </p:sp>
      <p:sp>
        <p:nvSpPr>
          <p:cNvPr id="8" name="TextBox 7"/>
          <p:cNvSpPr txBox="1"/>
          <p:nvPr/>
        </p:nvSpPr>
        <p:spPr>
          <a:xfrm>
            <a:off x="1060450" y="1803400"/>
            <a:ext cx="1175961" cy="954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342900" marR="0" indent="-342900" algn="l" defTabSz="914400" rtl="0" fontAlgn="auto" latinLnBrk="0" hangingPunct="0">
              <a:lnSpc>
                <a:spcPct val="100000"/>
              </a:lnSpc>
              <a:spcBef>
                <a:spcPts val="0"/>
              </a:spcBef>
              <a:spcAft>
                <a:spcPts val="0"/>
              </a:spcAft>
              <a:buClrTx/>
              <a:buSzTx/>
              <a:buFontTx/>
              <a:buAutoNum type="alphaUcParenR"/>
              <a:tabLst/>
            </a:pPr>
            <a:r>
              <a:rPr kumimoji="0" lang="en-US" sz="2800" b="0" i="0" u="none" strike="noStrike" cap="none" spc="0" normalizeH="0" baseline="0" dirty="0" smtClean="0">
                <a:ln>
                  <a:noFill/>
                </a:ln>
                <a:solidFill>
                  <a:srgbClr val="000000"/>
                </a:solidFill>
                <a:effectLst/>
                <a:uFillTx/>
                <a:sym typeface="Calibri"/>
              </a:rPr>
              <a:t>True</a:t>
            </a:r>
          </a:p>
          <a:p>
            <a:pPr marL="342900" marR="0" indent="-342900" algn="l" defTabSz="914400" rtl="0" fontAlgn="auto" latinLnBrk="0" hangingPunct="0">
              <a:lnSpc>
                <a:spcPct val="100000"/>
              </a:lnSpc>
              <a:spcBef>
                <a:spcPts val="0"/>
              </a:spcBef>
              <a:spcAft>
                <a:spcPts val="0"/>
              </a:spcAft>
              <a:buClrTx/>
              <a:buSzTx/>
              <a:buFontTx/>
              <a:buAutoNum type="alphaUcParenR"/>
              <a:tabLst/>
            </a:pPr>
            <a:r>
              <a:rPr lang="en-US" sz="2800" dirty="0" smtClean="0"/>
              <a:t>False</a:t>
            </a:r>
            <a:endParaRPr kumimoji="0" lang="en-US" sz="2800" b="0" i="0" u="none" strike="noStrike" cap="none" spc="0" normalizeH="0" baseline="0" dirty="0">
              <a:ln>
                <a:noFill/>
              </a:ln>
              <a:solidFill>
                <a:srgbClr val="000000"/>
              </a:solidFill>
              <a:effectLst/>
              <a:uFillTx/>
              <a:sym typeface="Calibri"/>
            </a:endParaRPr>
          </a:p>
        </p:txBody>
      </p:sp>
    </p:spTree>
    <p:extLst>
      <p:ext uri="{BB962C8B-B14F-4D97-AF65-F5344CB8AC3E}">
        <p14:creationId xmlns:p14="http://schemas.microsoft.com/office/powerpoint/2010/main" val="7876912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77900" y="146050"/>
            <a:ext cx="5245986" cy="41549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r>
              <a:rPr lang="en-US" sz="2400" dirty="0"/>
              <a:t>Assume that d is a positive integer.</a:t>
            </a:r>
          </a:p>
          <a:p>
            <a:endParaRPr lang="en-US" sz="2400" dirty="0"/>
          </a:p>
          <a:p>
            <a:r>
              <a:rPr lang="en-US" sz="2400" dirty="0"/>
              <a:t> </a:t>
            </a:r>
            <a:r>
              <a:rPr lang="en-US" sz="2400" dirty="0" err="1"/>
              <a:t>int</a:t>
            </a:r>
            <a:r>
              <a:rPr lang="en-US" sz="2400" dirty="0"/>
              <a:t> j = d;</a:t>
            </a:r>
          </a:p>
          <a:p>
            <a:r>
              <a:rPr lang="en-US" sz="2400" dirty="0"/>
              <a:t> while (j &gt; 0) {</a:t>
            </a:r>
          </a:p>
          <a:p>
            <a:r>
              <a:rPr lang="en-US" sz="2400" dirty="0"/>
              <a:t>    </a:t>
            </a:r>
            <a:r>
              <a:rPr lang="en-US" sz="2400" dirty="0" err="1"/>
              <a:t>int</a:t>
            </a:r>
            <a:r>
              <a:rPr lang="en-US" sz="2400" dirty="0"/>
              <a:t> sum = 0;</a:t>
            </a:r>
          </a:p>
          <a:p>
            <a:r>
              <a:rPr lang="en-US" sz="2400" dirty="0"/>
              <a:t>    for (</a:t>
            </a:r>
            <a:r>
              <a:rPr lang="en-US" sz="2400" dirty="0" err="1"/>
              <a:t>int</a:t>
            </a:r>
            <a:r>
              <a:rPr lang="en-US" sz="2400" dirty="0"/>
              <a:t> x = 0; x &lt; d; x++)</a:t>
            </a:r>
          </a:p>
          <a:p>
            <a:r>
              <a:rPr lang="en-US" sz="2400" dirty="0"/>
              <a:t>       sum++;</a:t>
            </a:r>
          </a:p>
          <a:p>
            <a:r>
              <a:rPr lang="en-US" sz="2400" dirty="0"/>
              <a:t>    </a:t>
            </a:r>
            <a:r>
              <a:rPr lang="en-US" sz="2400" dirty="0" err="1"/>
              <a:t>System.out.println</a:t>
            </a:r>
            <a:r>
              <a:rPr lang="en-US" sz="2400" dirty="0"/>
              <a:t>(sum);</a:t>
            </a:r>
          </a:p>
          <a:p>
            <a:r>
              <a:rPr lang="en-US" sz="2400" dirty="0"/>
              <a:t>    j--;</a:t>
            </a:r>
          </a:p>
          <a:p>
            <a:r>
              <a:rPr lang="en-US" sz="2400" dirty="0"/>
              <a:t> }</a:t>
            </a:r>
          </a:p>
          <a:p>
            <a:r>
              <a:rPr lang="en-US" sz="2400" dirty="0"/>
              <a:t>Execution of this code fragment is _____.</a:t>
            </a:r>
            <a:endParaRPr kumimoji="0" lang="en-US" sz="2400" b="0" i="0" u="none" strike="noStrike" cap="none" spc="0" normalizeH="0" baseline="0" dirty="0">
              <a:ln>
                <a:noFill/>
              </a:ln>
              <a:solidFill>
                <a:srgbClr val="000000"/>
              </a:solidFill>
              <a:effectLst/>
              <a:uFillTx/>
              <a:sym typeface="Calibri"/>
            </a:endParaRPr>
          </a:p>
        </p:txBody>
      </p:sp>
      <p:graphicFrame>
        <p:nvGraphicFramePr>
          <p:cNvPr id="5" name="Table 4"/>
          <p:cNvGraphicFramePr>
            <a:graphicFrameLocks noGrp="1"/>
          </p:cNvGraphicFramePr>
          <p:nvPr/>
        </p:nvGraphicFramePr>
        <p:xfrm>
          <a:off x="8886371" y="349250"/>
          <a:ext cx="1785257" cy="2926080"/>
        </p:xfrm>
        <a:graphic>
          <a:graphicData uri="http://schemas.openxmlformats.org/drawingml/2006/table">
            <a:tbl>
              <a:tblPr/>
              <a:tblGrid>
                <a:gridCol w="1785257"/>
              </a:tblGrid>
              <a:tr h="0">
                <a:tc>
                  <a:txBody>
                    <a:bodyPr/>
                    <a:lstStyle/>
                    <a:p>
                      <a:pPr algn="l"/>
                      <a:r>
                        <a:rPr lang="en-US" sz="1800" dirty="0" smtClean="0">
                          <a:effectLst/>
                        </a:rPr>
                        <a:t>A) O(d</a:t>
                      </a:r>
                      <a:r>
                        <a:rPr lang="en-US" sz="1800" dirty="0">
                          <a:effectLst/>
                        </a:rPr>
                        <a:t>)</a:t>
                      </a:r>
                    </a:p>
                  </a:txBody>
                  <a:tcPr anchor="ctr">
                    <a:lnL>
                      <a:noFill/>
                    </a:lnL>
                    <a:lnR>
                      <a:noFill/>
                    </a:lnR>
                    <a:lnT>
                      <a:noFill/>
                    </a:lnT>
                    <a:lnB>
                      <a:noFill/>
                    </a:lnB>
                  </a:tcPr>
                </a:tc>
              </a:tr>
              <a:tr h="0">
                <a:tc>
                  <a:txBody>
                    <a:bodyPr/>
                    <a:lstStyle/>
                    <a:p>
                      <a:pPr algn="l"/>
                      <a:r>
                        <a:rPr lang="en-US" sz="1800" dirty="0" smtClean="0">
                          <a:effectLst/>
                        </a:rPr>
                        <a:t>B) O(j</a:t>
                      </a:r>
                      <a:r>
                        <a:rPr lang="en-US" sz="1800" dirty="0">
                          <a:effectLst/>
                        </a:rPr>
                        <a:t>)</a:t>
                      </a:r>
                    </a:p>
                  </a:txBody>
                  <a:tcPr anchor="ctr">
                    <a:lnL>
                      <a:noFill/>
                    </a:lnL>
                    <a:lnR>
                      <a:noFill/>
                    </a:lnR>
                    <a:lnT>
                      <a:noFill/>
                    </a:lnT>
                    <a:lnB>
                      <a:noFill/>
                    </a:lnB>
                  </a:tcPr>
                </a:tc>
              </a:tr>
              <a:tr h="0">
                <a:tc>
                  <a:txBody>
                    <a:bodyPr/>
                    <a:lstStyle/>
                    <a:p>
                      <a:pPr algn="l"/>
                      <a:r>
                        <a:rPr lang="en-US" sz="1800" dirty="0" smtClean="0">
                          <a:effectLst/>
                        </a:rPr>
                        <a:t>C) O(d</a:t>
                      </a:r>
                      <a:r>
                        <a:rPr lang="en-US" sz="1800" dirty="0">
                          <a:effectLst/>
                        </a:rPr>
                        <a:t> log d)</a:t>
                      </a:r>
                    </a:p>
                  </a:txBody>
                  <a:tcPr anchor="ctr">
                    <a:lnL>
                      <a:noFill/>
                    </a:lnL>
                    <a:lnR>
                      <a:noFill/>
                    </a:lnR>
                    <a:lnT>
                      <a:noFill/>
                    </a:lnT>
                    <a:lnB>
                      <a:noFill/>
                    </a:lnB>
                  </a:tcPr>
                </a:tc>
              </a:tr>
              <a:tr h="0">
                <a:tc>
                  <a:txBody>
                    <a:bodyPr/>
                    <a:lstStyle/>
                    <a:p>
                      <a:pPr algn="l"/>
                      <a:r>
                        <a:rPr lang="en-US" sz="1800" dirty="0" smtClean="0">
                          <a:effectLst/>
                        </a:rPr>
                        <a:t>D) O(1</a:t>
                      </a:r>
                      <a:r>
                        <a:rPr lang="en-US" sz="1800" dirty="0">
                          <a:effectLst/>
                        </a:rPr>
                        <a:t>)</a:t>
                      </a:r>
                    </a:p>
                  </a:txBody>
                  <a:tcPr anchor="ctr">
                    <a:lnL>
                      <a:noFill/>
                    </a:lnL>
                    <a:lnR>
                      <a:noFill/>
                    </a:lnR>
                    <a:lnT>
                      <a:noFill/>
                    </a:lnT>
                    <a:lnB>
                      <a:noFill/>
                    </a:lnB>
                  </a:tcPr>
                </a:tc>
              </a:tr>
              <a:tr h="0">
                <a:tc>
                  <a:txBody>
                    <a:bodyPr/>
                    <a:lstStyle/>
                    <a:p>
                      <a:pPr algn="l"/>
                      <a:r>
                        <a:rPr lang="en-US" sz="1800" dirty="0" smtClean="0">
                          <a:effectLst/>
                        </a:rPr>
                        <a:t>E) O(x</a:t>
                      </a:r>
                      <a:r>
                        <a:rPr lang="en-US" sz="1800" dirty="0">
                          <a:effectLst/>
                        </a:rPr>
                        <a:t>)</a:t>
                      </a:r>
                    </a:p>
                  </a:txBody>
                  <a:tcPr anchor="ctr">
                    <a:lnL>
                      <a:noFill/>
                    </a:lnL>
                    <a:lnR>
                      <a:noFill/>
                    </a:lnR>
                    <a:lnT>
                      <a:noFill/>
                    </a:lnT>
                    <a:lnB>
                      <a:noFill/>
                    </a:lnB>
                  </a:tcPr>
                </a:tc>
              </a:tr>
              <a:tr h="0">
                <a:tc>
                  <a:txBody>
                    <a:bodyPr/>
                    <a:lstStyle/>
                    <a:p>
                      <a:pPr algn="l"/>
                      <a:r>
                        <a:rPr lang="en-US" sz="1800" dirty="0" smtClean="0">
                          <a:effectLst/>
                        </a:rPr>
                        <a:t>F) O(2</a:t>
                      </a:r>
                      <a:r>
                        <a:rPr lang="en-US" sz="1800" baseline="30000" dirty="0" smtClean="0">
                          <a:effectLst/>
                        </a:rPr>
                        <a:t>j</a:t>
                      </a:r>
                      <a:r>
                        <a:rPr lang="en-US" sz="1800" dirty="0">
                          <a:effectLst/>
                        </a:rPr>
                        <a:t>)</a:t>
                      </a:r>
                    </a:p>
                  </a:txBody>
                  <a:tcPr anchor="ctr">
                    <a:lnL>
                      <a:noFill/>
                    </a:lnL>
                    <a:lnR>
                      <a:noFill/>
                    </a:lnR>
                    <a:lnT>
                      <a:noFill/>
                    </a:lnT>
                    <a:lnB>
                      <a:noFill/>
                    </a:lnB>
                  </a:tcPr>
                </a:tc>
              </a:tr>
              <a:tr h="0">
                <a:tc>
                  <a:txBody>
                    <a:bodyPr/>
                    <a:lstStyle/>
                    <a:p>
                      <a:pPr algn="l"/>
                      <a:r>
                        <a:rPr lang="en-US" sz="1800" dirty="0" smtClean="0">
                          <a:effectLst/>
                        </a:rPr>
                        <a:t>G) O(d</a:t>
                      </a:r>
                      <a:r>
                        <a:rPr lang="en-US" sz="1800" baseline="30000" dirty="0" smtClean="0">
                          <a:effectLst/>
                        </a:rPr>
                        <a:t>2</a:t>
                      </a:r>
                      <a:r>
                        <a:rPr lang="en-US" sz="1800" dirty="0">
                          <a:effectLst/>
                        </a:rPr>
                        <a:t>)</a:t>
                      </a:r>
                    </a:p>
                  </a:txBody>
                  <a:tcPr anchor="ctr">
                    <a:lnL>
                      <a:noFill/>
                    </a:lnL>
                    <a:lnR>
                      <a:noFill/>
                    </a:lnR>
                    <a:lnT>
                      <a:noFill/>
                    </a:lnT>
                    <a:lnB>
                      <a:noFill/>
                    </a:lnB>
                  </a:tcPr>
                </a:tc>
              </a:tr>
              <a:tr h="0">
                <a:tc>
                  <a:txBody>
                    <a:bodyPr/>
                    <a:lstStyle/>
                    <a:p>
                      <a:pPr algn="l"/>
                      <a:r>
                        <a:rPr lang="en-US" sz="1800" dirty="0" smtClean="0">
                          <a:effectLst/>
                        </a:rPr>
                        <a:t>H) O(x</a:t>
                      </a:r>
                      <a:r>
                        <a:rPr lang="en-US" sz="1800" baseline="30000" dirty="0" smtClean="0">
                          <a:effectLst/>
                        </a:rPr>
                        <a:t>2</a:t>
                      </a:r>
                      <a:r>
                        <a:rPr lang="en-US" sz="1800" dirty="0">
                          <a:effectLst/>
                        </a:rPr>
                        <a:t>)</a:t>
                      </a:r>
                    </a:p>
                  </a:txBody>
                  <a:tcPr anchor="ctr">
                    <a:lnL>
                      <a:noFill/>
                    </a:lnL>
                    <a:lnR>
                      <a:noFill/>
                    </a:lnR>
                    <a:lnT>
                      <a:noFill/>
                    </a:lnT>
                    <a:lnB>
                      <a:noFill/>
                    </a:lnB>
                  </a:tcPr>
                </a:tc>
              </a:tr>
            </a:tbl>
          </a:graphicData>
        </a:graphic>
      </p:graphicFrame>
    </p:spTree>
    <p:extLst>
      <p:ext uri="{BB962C8B-B14F-4D97-AF65-F5344CB8AC3E}">
        <p14:creationId xmlns:p14="http://schemas.microsoft.com/office/powerpoint/2010/main" val="1965915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5406887" y="3127514"/>
            <a:ext cx="6721612" cy="3666986"/>
          </a:xfrm>
          <a:prstGeom prst="rect">
            <a:avLst/>
          </a:prstGeom>
        </p:spPr>
      </p:pic>
      <p:sp>
        <p:nvSpPr>
          <p:cNvPr id="5" name="TPQuestion"/>
          <p:cNvSpPr txBox="1">
            <a:spLocks/>
          </p:cNvSpPr>
          <p:nvPr/>
        </p:nvSpPr>
        <p:spPr>
          <a:xfrm>
            <a:off x="228599" y="244158"/>
            <a:ext cx="11698357" cy="6720522"/>
          </a:xfrm>
          <a:prstGeom prst="rect">
            <a:avLst/>
          </a:prstGeom>
        </p:spPr>
        <p:txBody>
          <a:bodyPr/>
          <a:lstStyle>
            <a:lvl1pPr algn="ctr" rtl="0" eaLnBrk="1" fontAlgn="base" hangingPunct="1">
              <a:spcBef>
                <a:spcPct val="0"/>
              </a:spcBef>
              <a:spcAft>
                <a:spcPct val="0"/>
              </a:spcAft>
              <a:defRPr sz="4400" kern="1200">
                <a:solidFill>
                  <a:schemeClr val="tx1"/>
                </a:solidFill>
                <a:latin typeface="+mj-lt"/>
                <a:ea typeface="MS PGothic" pitchFamily="34" charset="-128"/>
                <a:cs typeface="MS PGothic" charset="0"/>
              </a:defRPr>
            </a:lvl1pPr>
            <a:lvl2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2pPr>
            <a:lvl3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3pPr>
            <a:lvl4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4pPr>
            <a:lvl5pPr algn="ctr" rtl="0" eaLnBrk="1" fontAlgn="base" hangingPunct="1">
              <a:spcBef>
                <a:spcPct val="0"/>
              </a:spcBef>
              <a:spcAft>
                <a:spcPct val="0"/>
              </a:spcAft>
              <a:defRPr sz="4400">
                <a:solidFill>
                  <a:schemeClr val="tx1"/>
                </a:solidFill>
                <a:latin typeface="Calibri" charset="0"/>
                <a:ea typeface="MS PGothic" pitchFamily="34" charset="-128"/>
                <a:cs typeface="MS PGothic" charset="0"/>
              </a:defRPr>
            </a:lvl5pPr>
            <a:lvl6pPr marL="457200" algn="ctr" rtl="0" eaLnBrk="1" fontAlgn="base" hangingPunct="1">
              <a:spcBef>
                <a:spcPct val="0"/>
              </a:spcBef>
              <a:spcAft>
                <a:spcPct val="0"/>
              </a:spcAft>
              <a:defRPr sz="4400">
                <a:solidFill>
                  <a:schemeClr val="tx1"/>
                </a:solidFill>
                <a:latin typeface="Calibri" charset="0"/>
                <a:ea typeface="ＭＳ Ｐゴシック" charset="0"/>
              </a:defRPr>
            </a:lvl6pPr>
            <a:lvl7pPr marL="914400" algn="ctr" rtl="0" eaLnBrk="1" fontAlgn="base" hangingPunct="1">
              <a:spcBef>
                <a:spcPct val="0"/>
              </a:spcBef>
              <a:spcAft>
                <a:spcPct val="0"/>
              </a:spcAft>
              <a:defRPr sz="4400">
                <a:solidFill>
                  <a:schemeClr val="tx1"/>
                </a:solidFill>
                <a:latin typeface="Calibri" charset="0"/>
                <a:ea typeface="ＭＳ Ｐゴシック" charset="0"/>
              </a:defRPr>
            </a:lvl7pPr>
            <a:lvl8pPr marL="1371600" algn="ctr" rtl="0" eaLnBrk="1" fontAlgn="base" hangingPunct="1">
              <a:spcBef>
                <a:spcPct val="0"/>
              </a:spcBef>
              <a:spcAft>
                <a:spcPct val="0"/>
              </a:spcAft>
              <a:defRPr sz="4400">
                <a:solidFill>
                  <a:schemeClr val="tx1"/>
                </a:solidFill>
                <a:latin typeface="Calibri" charset="0"/>
                <a:ea typeface="ＭＳ Ｐゴシック" charset="0"/>
              </a:defRPr>
            </a:lvl8pPr>
            <a:lvl9pPr marL="1828800" algn="ctr" rtl="0" eaLnBrk="1" fontAlgn="base" hangingPunct="1">
              <a:spcBef>
                <a:spcPct val="0"/>
              </a:spcBef>
              <a:spcAft>
                <a:spcPct val="0"/>
              </a:spcAft>
              <a:defRPr sz="4400">
                <a:solidFill>
                  <a:schemeClr val="tx1"/>
                </a:solidFill>
                <a:latin typeface="Calibri" charset="0"/>
                <a:ea typeface="ＭＳ Ｐゴシック" charset="0"/>
              </a:defRPr>
            </a:lvl9pPr>
          </a:lstStyle>
          <a:p>
            <a:pPr algn="l"/>
            <a:endParaRPr lang="en-US" altLang="en-US" sz="3200" dirty="0" smtClean="0">
              <a:latin typeface="Courier" charset="0"/>
              <a:ea typeface="Courier" charset="0"/>
              <a:cs typeface="Courier" charset="0"/>
            </a:endParaRPr>
          </a:p>
          <a:p>
            <a:pPr algn="l"/>
            <a:endParaRPr lang="en-US" altLang="en-US" sz="4800" dirty="0">
              <a:ea typeface="MS PGothic" charset="-128"/>
            </a:endParaRPr>
          </a:p>
        </p:txBody>
      </p:sp>
      <p:sp>
        <p:nvSpPr>
          <p:cNvPr id="6" name="TPAnswers"/>
          <p:cNvSpPr>
            <a:spLocks noGrp="1"/>
          </p:cNvSpPr>
          <p:nvPr/>
        </p:nvSpPr>
        <p:spPr bwMode="auto">
          <a:xfrm>
            <a:off x="228599" y="2782957"/>
            <a:ext cx="5019262" cy="39024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normAutofit/>
          </a:bodyPr>
          <a:lst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S PGothic" pitchFamily="34" charset="-128"/>
                <a:cs typeface="MS PGothic" charset="0"/>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S PGothic" pitchFamily="34" charset="-128"/>
                <a:cs typeface="MS PGothic" charset="0"/>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S PGothic" pitchFamily="34" charset="-128"/>
                <a:cs typeface="MS PGothic" charset="0"/>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S PGothic" pitchFamily="34" charset="-128"/>
                <a:cs typeface="MS PGothic"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buFont typeface="Arial" charset="0"/>
              <a:buAutoNum type="alphaUcPeriod"/>
            </a:pPr>
            <a:r>
              <a:rPr lang="en-US" altLang="en-US" dirty="0" smtClean="0">
                <a:ea typeface="MS PGothic" charset="-128"/>
              </a:rPr>
              <a:t>100000</a:t>
            </a:r>
          </a:p>
          <a:p>
            <a:pPr marL="514350" indent="-514350">
              <a:buFont typeface="Arial" charset="0"/>
              <a:buAutoNum type="alphaUcPeriod"/>
            </a:pPr>
            <a:r>
              <a:rPr lang="en-US" altLang="en-US" dirty="0" smtClean="0">
                <a:ea typeface="MS PGothic" charset="-128"/>
              </a:rPr>
              <a:t>9966</a:t>
            </a:r>
          </a:p>
          <a:p>
            <a:pPr marL="514350" indent="-514350">
              <a:buFont typeface="Arial" charset="0"/>
              <a:buAutoNum type="alphaUcPeriod"/>
            </a:pPr>
            <a:r>
              <a:rPr lang="en-US" altLang="en-US" dirty="0" smtClean="0">
                <a:ea typeface="MS PGothic" charset="-128"/>
              </a:rPr>
              <a:t>1000</a:t>
            </a:r>
          </a:p>
          <a:p>
            <a:pPr marL="514350" indent="-514350">
              <a:buFont typeface="Arial" charset="0"/>
              <a:buAutoNum type="alphaUcPeriod"/>
            </a:pPr>
            <a:r>
              <a:rPr lang="en-US" altLang="en-US" dirty="0" smtClean="0">
                <a:ea typeface="MS PGothic" charset="-128"/>
              </a:rPr>
              <a:t>10</a:t>
            </a:r>
          </a:p>
          <a:p>
            <a:pPr marL="514350" indent="-514350">
              <a:buFont typeface="Arial" charset="0"/>
              <a:buAutoNum type="alphaUcPeriod"/>
            </a:pPr>
            <a:r>
              <a:rPr lang="en-US" altLang="en-US" dirty="0">
                <a:ea typeface="MS PGothic" charset="-128"/>
              </a:rPr>
              <a:t>1</a:t>
            </a:r>
            <a:endParaRPr lang="en-US" altLang="en-US" dirty="0" smtClean="0">
              <a:ea typeface="MS PGothic" charset="-128"/>
            </a:endParaRPr>
          </a:p>
          <a:p>
            <a:pPr marL="514350" indent="-514350">
              <a:buFont typeface="Arial" charset="0"/>
              <a:buAutoNum type="alphaUcPeriod"/>
            </a:pPr>
            <a:endParaRPr lang="en-US" altLang="en-US" dirty="0" smtClean="0">
              <a:ea typeface="MS PGothic" charset="-128"/>
            </a:endParaRPr>
          </a:p>
          <a:p>
            <a:pPr marL="514350" indent="-514350">
              <a:buFont typeface="Arial" charset="0"/>
              <a:buAutoNum type="alphaUcPeriod"/>
            </a:pPr>
            <a:endParaRPr lang="en-US" altLang="en-US" dirty="0">
              <a:ea typeface="MS PGothic" charset="-128"/>
            </a:endParaRPr>
          </a:p>
          <a:p>
            <a:pPr marL="514350" indent="-514350">
              <a:buFont typeface="Arial" charset="0"/>
              <a:buAutoNum type="alphaUcPeriod"/>
            </a:pPr>
            <a:endParaRPr lang="en-US" altLang="en-US" dirty="0" smtClean="0">
              <a:ea typeface="MS PGothic" charset="-128"/>
            </a:endParaRPr>
          </a:p>
          <a:p>
            <a:pPr marL="514350" indent="-514350">
              <a:buFont typeface="Arial" charset="0"/>
              <a:buAutoNum type="alphaUcPeriod"/>
            </a:pPr>
            <a:endParaRPr lang="en-US" altLang="en-US" dirty="0">
              <a:ea typeface="MS PGothic" charset="-128"/>
            </a:endParaRPr>
          </a:p>
        </p:txBody>
      </p:sp>
      <p:sp>
        <p:nvSpPr>
          <p:cNvPr id="7" name="TextBox 6"/>
          <p:cNvSpPr txBox="1"/>
          <p:nvPr/>
        </p:nvSpPr>
        <p:spPr>
          <a:xfrm>
            <a:off x="228599" y="397565"/>
            <a:ext cx="5178288" cy="2246769"/>
          </a:xfrm>
          <a:prstGeom prst="rect">
            <a:avLst/>
          </a:prstGeom>
          <a:noFill/>
        </p:spPr>
        <p:txBody>
          <a:bodyPr wrap="square" rtlCol="0">
            <a:spAutoFit/>
          </a:bodyPr>
          <a:lstStyle/>
          <a:p>
            <a:r>
              <a:rPr lang="en-US" sz="2800" dirty="0" smtClean="0"/>
              <a:t>5. Which number represents a proper scale of operations approximately done on a 1000 element collection if an algorithm is logarithmic?</a:t>
            </a:r>
            <a:endParaRPr lang="en-US" sz="2800" dirty="0"/>
          </a:p>
        </p:txBody>
      </p:sp>
      <p:pic>
        <p:nvPicPr>
          <p:cNvPr id="2" name="Picture 1"/>
          <p:cNvPicPr>
            <a:picLocks noChangeAspect="1"/>
          </p:cNvPicPr>
          <p:nvPr/>
        </p:nvPicPr>
        <p:blipFill>
          <a:blip r:embed="rId5"/>
          <a:stretch>
            <a:fillRect/>
          </a:stretch>
        </p:blipFill>
        <p:spPr>
          <a:xfrm>
            <a:off x="5406887" y="397565"/>
            <a:ext cx="6161814" cy="2336072"/>
          </a:xfrm>
          <a:prstGeom prst="rect">
            <a:avLst/>
          </a:prstGeom>
        </p:spPr>
      </p:pic>
    </p:spTree>
    <p:extLst>
      <p:ext uri="{BB962C8B-B14F-4D97-AF65-F5344CB8AC3E}">
        <p14:creationId xmlns:p14="http://schemas.microsoft.com/office/powerpoint/2010/main" val="9784399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6705600" y="2544416"/>
            <a:ext cx="5422899" cy="4250083"/>
          </a:xfrm>
          <a:prstGeom prst="rect">
            <a:avLst/>
          </a:prstGeom>
        </p:spPr>
      </p:pic>
      <p:sp>
        <p:nvSpPr>
          <p:cNvPr id="5" name="1. Which of the following statements are true regarding this Arraylist?…"/>
          <p:cNvSpPr txBox="1">
            <a:spLocks/>
          </p:cNvSpPr>
          <p:nvPr/>
        </p:nvSpPr>
        <p:spPr>
          <a:xfrm>
            <a:off x="213356" y="262686"/>
            <a:ext cx="11099814" cy="1381792"/>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lvl1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a:lstStyle>
          <a:p>
            <a:pPr defTabSz="676655" hangingPunct="1">
              <a:lnSpc>
                <a:spcPct val="100000"/>
              </a:lnSpc>
              <a:defRPr sz="2960"/>
            </a:pPr>
            <a:r>
              <a:rPr lang="en-US" sz="2960" dirty="0" smtClean="0"/>
              <a:t>6. What is true about constant time algorithms?</a:t>
            </a:r>
            <a:endParaRPr lang="en-US" sz="2516" dirty="0">
              <a:latin typeface="Courier"/>
              <a:ea typeface="Courier"/>
              <a:cs typeface="Courier"/>
              <a:sym typeface="Courier"/>
            </a:endParaRPr>
          </a:p>
        </p:txBody>
      </p:sp>
      <p:sp>
        <p:nvSpPr>
          <p:cNvPr id="6" name="The elements of the ArrayList are String objects.…"/>
          <p:cNvSpPr txBox="1">
            <a:spLocks/>
          </p:cNvSpPr>
          <p:nvPr/>
        </p:nvSpPr>
        <p:spPr>
          <a:xfrm>
            <a:off x="408213" y="1502229"/>
            <a:ext cx="6025243" cy="5287562"/>
          </a:xfrm>
          <a:prstGeom prst="rect">
            <a:avLst/>
          </a:prstGeom>
          <a:ln w="12700">
            <a:miter lim="400000"/>
          </a:ln>
          <a:extLst>
            <a:ext uri="{C572A759-6A51-4108-AA02-DFA0A04FC94B}">
              <ma14:wrappingTextBoxFlag xmlns:ma14="http://schemas.microsoft.com/office/mac/drawingml/2011/main" xmlns="" val="1"/>
            </a:ext>
          </a:extLst>
        </p:spPr>
        <p:txBody>
          <a:bodyPr lIns="45719" rIns="45719">
            <a:noAutofit/>
          </a:bodyPr>
          <a:lst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9pPr>
          </a:lstStyle>
          <a:p>
            <a:pPr marL="426910" indent="-426910" defTabSz="758951" hangingPunct="1">
              <a:lnSpc>
                <a:spcPct val="100000"/>
              </a:lnSpc>
              <a:spcBef>
                <a:spcPts val="500"/>
              </a:spcBef>
              <a:buFontTx/>
              <a:buAutoNum type="alphaUcPeriod"/>
              <a:defRPr sz="2324"/>
            </a:pPr>
            <a:r>
              <a:rPr lang="en-US" sz="3200" dirty="0" smtClean="0"/>
              <a:t>They tend to be very complicated</a:t>
            </a:r>
          </a:p>
          <a:p>
            <a:pPr marL="426910" indent="-426910" defTabSz="758951" hangingPunct="1">
              <a:lnSpc>
                <a:spcPct val="100000"/>
              </a:lnSpc>
              <a:spcBef>
                <a:spcPts val="500"/>
              </a:spcBef>
              <a:buFontTx/>
              <a:buAutoNum type="alphaUcPeriod"/>
              <a:defRPr sz="2324"/>
            </a:pPr>
            <a:r>
              <a:rPr lang="en-US" sz="3200" dirty="0" smtClean="0"/>
              <a:t>Very few exist</a:t>
            </a:r>
          </a:p>
          <a:p>
            <a:pPr marL="426910" indent="-426910" defTabSz="758951" hangingPunct="1">
              <a:lnSpc>
                <a:spcPct val="100000"/>
              </a:lnSpc>
              <a:spcBef>
                <a:spcPts val="500"/>
              </a:spcBef>
              <a:buFontTx/>
              <a:buAutoNum type="alphaUcPeriod"/>
              <a:defRPr sz="2324"/>
            </a:pPr>
            <a:r>
              <a:rPr lang="en-US" sz="3200" dirty="0" smtClean="0"/>
              <a:t>They only perform a single operation</a:t>
            </a:r>
          </a:p>
          <a:p>
            <a:pPr marL="426910" indent="-426910" defTabSz="758951" hangingPunct="1">
              <a:lnSpc>
                <a:spcPct val="100000"/>
              </a:lnSpc>
              <a:spcBef>
                <a:spcPts val="500"/>
              </a:spcBef>
              <a:buFontTx/>
              <a:buAutoNum type="alphaUcPeriod"/>
              <a:defRPr sz="2324"/>
            </a:pPr>
            <a:r>
              <a:rPr lang="en-US" sz="3200" dirty="0" smtClean="0"/>
              <a:t>They only have one line of code</a:t>
            </a:r>
          </a:p>
          <a:p>
            <a:pPr marL="426910" indent="-426910" defTabSz="758951" hangingPunct="1">
              <a:lnSpc>
                <a:spcPct val="100000"/>
              </a:lnSpc>
              <a:spcBef>
                <a:spcPts val="500"/>
              </a:spcBef>
              <a:buFontTx/>
              <a:buAutoNum type="alphaUcPeriod"/>
              <a:defRPr sz="2324"/>
            </a:pPr>
            <a:r>
              <a:rPr lang="en-US" sz="3200" dirty="0" smtClean="0"/>
              <a:t>They don’t vary with the size of the collection</a:t>
            </a:r>
            <a:endParaRPr lang="en-US" sz="3200" dirty="0"/>
          </a:p>
        </p:txBody>
      </p:sp>
    </p:spTree>
    <p:extLst>
      <p:ext uri="{BB962C8B-B14F-4D97-AF65-F5344CB8AC3E}">
        <p14:creationId xmlns:p14="http://schemas.microsoft.com/office/powerpoint/2010/main" val="3692951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Differences Between Array Vs ArrayList In Jav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4566" y="3095185"/>
            <a:ext cx="9760579" cy="310619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710120" y="1242135"/>
            <a:ext cx="11125710" cy="1631216"/>
          </a:xfrm>
          <a:prstGeom prst="rect">
            <a:avLst/>
          </a:prstGeom>
          <a:noFill/>
        </p:spPr>
        <p:txBody>
          <a:bodyPr wrap="square" rtlCol="0">
            <a:spAutoFit/>
          </a:bodyPr>
          <a:lstStyle/>
          <a:p>
            <a:r>
              <a:rPr lang="en-US" sz="2000" dirty="0"/>
              <a:t>The array is a native programming component or data structure but </a:t>
            </a:r>
            <a:r>
              <a:rPr lang="en-US" sz="2000" dirty="0" err="1"/>
              <a:t>ArrayList</a:t>
            </a:r>
            <a:r>
              <a:rPr lang="en-US" sz="2000" dirty="0"/>
              <a:t> is a class from Java Collections framework, an API. In fact, </a:t>
            </a:r>
            <a:r>
              <a:rPr lang="en-US" sz="2000" dirty="0" err="1"/>
              <a:t>ArrayList</a:t>
            </a:r>
            <a:r>
              <a:rPr lang="en-US" sz="2000" dirty="0"/>
              <a:t> is internally implemented using an array in Java. Since </a:t>
            </a:r>
            <a:r>
              <a:rPr lang="en-US" sz="2000" dirty="0" err="1"/>
              <a:t>ArrayList</a:t>
            </a:r>
            <a:r>
              <a:rPr lang="en-US" sz="2000" dirty="0"/>
              <a:t> is a class it holds all properties of a class e.g. you can create objects and call methods but even though the array is an object in Java it doesn't provide any method. It just exposes a length attribute to give you the length of the array, which is constant.</a:t>
            </a:r>
          </a:p>
        </p:txBody>
      </p:sp>
      <p:sp>
        <p:nvSpPr>
          <p:cNvPr id="3" name="TextBox 2"/>
          <p:cNvSpPr txBox="1"/>
          <p:nvPr/>
        </p:nvSpPr>
        <p:spPr>
          <a:xfrm>
            <a:off x="2966936" y="496111"/>
            <a:ext cx="5335621" cy="769441"/>
          </a:xfrm>
          <a:prstGeom prst="rect">
            <a:avLst/>
          </a:prstGeom>
          <a:noFill/>
        </p:spPr>
        <p:txBody>
          <a:bodyPr wrap="square" rtlCol="0">
            <a:spAutoFit/>
          </a:bodyPr>
          <a:lstStyle/>
          <a:p>
            <a:r>
              <a:rPr lang="en-US" sz="4400" dirty="0" smtClean="0"/>
              <a:t>Array versus </a:t>
            </a:r>
            <a:r>
              <a:rPr lang="en-US" sz="4400" dirty="0" err="1" smtClean="0"/>
              <a:t>ArrayList</a:t>
            </a:r>
            <a:endParaRPr lang="en-US" sz="4400" dirty="0"/>
          </a:p>
        </p:txBody>
      </p:sp>
    </p:spTree>
    <p:extLst>
      <p:ext uri="{BB962C8B-B14F-4D97-AF65-F5344CB8AC3E}">
        <p14:creationId xmlns:p14="http://schemas.microsoft.com/office/powerpoint/2010/main" val="20485911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570865" y="0"/>
            <a:ext cx="5050269" cy="6858000"/>
          </a:xfrm>
          <a:prstGeom prst="rect">
            <a:avLst/>
          </a:prstGeom>
        </p:spPr>
      </p:pic>
    </p:spTree>
    <p:extLst>
      <p:ext uri="{BB962C8B-B14F-4D97-AF65-F5344CB8AC3E}">
        <p14:creationId xmlns:p14="http://schemas.microsoft.com/office/powerpoint/2010/main" val="9807550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953000" y="3154884"/>
            <a:ext cx="6991350" cy="3457109"/>
          </a:xfrm>
          <a:prstGeom prst="rect">
            <a:avLst/>
          </a:prstGeom>
        </p:spPr>
      </p:pic>
      <p:pic>
        <p:nvPicPr>
          <p:cNvPr id="3" name="Picture 2"/>
          <p:cNvPicPr>
            <a:picLocks noChangeAspect="1"/>
          </p:cNvPicPr>
          <p:nvPr/>
        </p:nvPicPr>
        <p:blipFill>
          <a:blip r:embed="rId3"/>
          <a:stretch>
            <a:fillRect/>
          </a:stretch>
        </p:blipFill>
        <p:spPr>
          <a:xfrm>
            <a:off x="4953000" y="0"/>
            <a:ext cx="6934200" cy="2943162"/>
          </a:xfrm>
          <a:prstGeom prst="rect">
            <a:avLst/>
          </a:prstGeom>
        </p:spPr>
      </p:pic>
      <p:sp>
        <p:nvSpPr>
          <p:cNvPr id="4" name="TextBox 3"/>
          <p:cNvSpPr txBox="1"/>
          <p:nvPr/>
        </p:nvSpPr>
        <p:spPr>
          <a:xfrm>
            <a:off x="175091" y="139700"/>
            <a:ext cx="5351784"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3600" dirty="0" smtClean="0"/>
              <a:t>Lesson Covered Distribution</a:t>
            </a:r>
            <a:endParaRPr kumimoji="0" lang="en-US" sz="3600" b="0" i="0" u="none" strike="noStrike" cap="none" spc="0" normalizeH="0" baseline="0" dirty="0">
              <a:ln>
                <a:noFill/>
              </a:ln>
              <a:solidFill>
                <a:srgbClr val="000000"/>
              </a:solidFill>
              <a:effectLst/>
              <a:uFillTx/>
              <a:sym typeface="Calibri"/>
            </a:endParaRPr>
          </a:p>
        </p:txBody>
      </p:sp>
      <p:sp>
        <p:nvSpPr>
          <p:cNvPr id="5" name="TextBox 4"/>
          <p:cNvSpPr txBox="1"/>
          <p:nvPr/>
        </p:nvSpPr>
        <p:spPr>
          <a:xfrm>
            <a:off x="666750" y="1352550"/>
            <a:ext cx="913068" cy="5847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3200" dirty="0" smtClean="0"/>
              <a:t>Y03: </a:t>
            </a:r>
            <a:endParaRPr kumimoji="0" lang="en-US" sz="3200" b="0" i="0" u="none" strike="noStrike" cap="none" spc="0" normalizeH="0" baseline="0" dirty="0">
              <a:ln>
                <a:noFill/>
              </a:ln>
              <a:solidFill>
                <a:srgbClr val="000000"/>
              </a:solidFill>
              <a:effectLst/>
              <a:uFillTx/>
              <a:sym typeface="Calibri"/>
            </a:endParaRPr>
          </a:p>
        </p:txBody>
      </p:sp>
      <p:sp>
        <p:nvSpPr>
          <p:cNvPr id="6" name="TextBox 5"/>
          <p:cNvSpPr txBox="1"/>
          <p:nvPr/>
        </p:nvSpPr>
        <p:spPr>
          <a:xfrm>
            <a:off x="819150" y="4197350"/>
            <a:ext cx="913068" cy="5847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sz="3200" dirty="0" smtClean="0"/>
              <a:t>Y04: </a:t>
            </a:r>
            <a:endParaRPr kumimoji="0" lang="en-US" sz="3200" b="0" i="0" u="none" strike="noStrike" cap="none" spc="0" normalizeH="0" baseline="0" dirty="0">
              <a:ln>
                <a:noFill/>
              </a:ln>
              <a:solidFill>
                <a:srgbClr val="000000"/>
              </a:solidFill>
              <a:effectLst/>
              <a:uFillTx/>
              <a:sym typeface="Calibri"/>
            </a:endParaRPr>
          </a:p>
        </p:txBody>
      </p:sp>
    </p:spTree>
    <p:extLst>
      <p:ext uri="{BB962C8B-B14F-4D97-AF65-F5344CB8AC3E}">
        <p14:creationId xmlns:p14="http://schemas.microsoft.com/office/powerpoint/2010/main" val="2060515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76073" y="576751"/>
            <a:ext cx="10922540" cy="6113469"/>
          </a:xfrm>
          <a:prstGeom prst="rect">
            <a:avLst/>
          </a:prstGeom>
        </p:spPr>
      </p:pic>
    </p:spTree>
    <p:extLst>
      <p:ext uri="{BB962C8B-B14F-4D97-AF65-F5344CB8AC3E}">
        <p14:creationId xmlns:p14="http://schemas.microsoft.com/office/powerpoint/2010/main" val="18534412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753826" y="113488"/>
            <a:ext cx="10832954" cy="6029527"/>
            <a:chOff x="753826" y="113488"/>
            <a:chExt cx="10832954" cy="6029527"/>
          </a:xfrm>
        </p:grpSpPr>
        <p:pic>
          <p:nvPicPr>
            <p:cNvPr id="4098" name="Picture 2" descr="Array vs ArrayList in 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3826" y="113488"/>
              <a:ext cx="10832954" cy="602952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6838545" y="4572000"/>
              <a:ext cx="3015574" cy="8998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051925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219876" y="55639"/>
            <a:ext cx="5944829" cy="5423761"/>
          </a:xfrm>
          <a:prstGeom prst="rect">
            <a:avLst/>
          </a:prstGeom>
        </p:spPr>
      </p:pic>
      <p:pic>
        <p:nvPicPr>
          <p:cNvPr id="10" name="Picture 9"/>
          <p:cNvPicPr>
            <a:picLocks noChangeAspect="1"/>
          </p:cNvPicPr>
          <p:nvPr/>
        </p:nvPicPr>
        <p:blipFill>
          <a:blip r:embed="rId3"/>
          <a:stretch>
            <a:fillRect/>
          </a:stretch>
        </p:blipFill>
        <p:spPr>
          <a:xfrm>
            <a:off x="219876" y="5339225"/>
            <a:ext cx="5944829" cy="1518775"/>
          </a:xfrm>
          <a:prstGeom prst="rect">
            <a:avLst/>
          </a:prstGeom>
        </p:spPr>
      </p:pic>
      <p:pic>
        <p:nvPicPr>
          <p:cNvPr id="12" name="Picture 11"/>
          <p:cNvPicPr>
            <a:picLocks noChangeAspect="1"/>
          </p:cNvPicPr>
          <p:nvPr/>
        </p:nvPicPr>
        <p:blipFill>
          <a:blip r:embed="rId4"/>
          <a:stretch>
            <a:fillRect/>
          </a:stretch>
        </p:blipFill>
        <p:spPr>
          <a:xfrm>
            <a:off x="6731541" y="682259"/>
            <a:ext cx="5131340" cy="6113140"/>
          </a:xfrm>
          <a:prstGeom prst="rect">
            <a:avLst/>
          </a:prstGeom>
        </p:spPr>
      </p:pic>
      <p:sp>
        <p:nvSpPr>
          <p:cNvPr id="13" name="TextBox 12"/>
          <p:cNvSpPr txBox="1"/>
          <p:nvPr/>
        </p:nvSpPr>
        <p:spPr>
          <a:xfrm>
            <a:off x="9036996" y="0"/>
            <a:ext cx="1814086" cy="646331"/>
          </a:xfrm>
          <a:prstGeom prst="rect">
            <a:avLst/>
          </a:prstGeom>
          <a:noFill/>
        </p:spPr>
        <p:txBody>
          <a:bodyPr wrap="none" rtlCol="0">
            <a:spAutoFit/>
          </a:bodyPr>
          <a:lstStyle/>
          <a:p>
            <a:r>
              <a:rPr lang="en-US" sz="3600" u="sng" dirty="0" err="1" smtClean="0"/>
              <a:t>ArrayList</a:t>
            </a:r>
            <a:endParaRPr lang="en-US" sz="3600" u="sng" dirty="0"/>
          </a:p>
        </p:txBody>
      </p:sp>
    </p:spTree>
    <p:extLst>
      <p:ext uri="{BB962C8B-B14F-4D97-AF65-F5344CB8AC3E}">
        <p14:creationId xmlns:p14="http://schemas.microsoft.com/office/powerpoint/2010/main" val="315863295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44365" y="-58365"/>
            <a:ext cx="6206507" cy="6986528"/>
          </a:xfrm>
          <a:prstGeom prst="rect">
            <a:avLst/>
          </a:prstGeom>
          <a:noFill/>
        </p:spPr>
        <p:txBody>
          <a:bodyPr wrap="none" rtlCol="0">
            <a:spAutoFit/>
          </a:bodyPr>
          <a:lstStyle/>
          <a:p>
            <a:r>
              <a:rPr lang="en-US" sz="1600" dirty="0"/>
              <a:t>import </a:t>
            </a:r>
            <a:r>
              <a:rPr lang="en-US" sz="1600" dirty="0" err="1"/>
              <a:t>java.util.Arrays</a:t>
            </a:r>
            <a:r>
              <a:rPr lang="en-US" sz="1600" dirty="0"/>
              <a:t>;</a:t>
            </a:r>
          </a:p>
          <a:p>
            <a:r>
              <a:rPr lang="en-US" sz="1600" dirty="0"/>
              <a:t>public class </a:t>
            </a:r>
            <a:r>
              <a:rPr lang="en-US" sz="1600" dirty="0" err="1"/>
              <a:t>MyArrayList</a:t>
            </a:r>
            <a:r>
              <a:rPr lang="en-US" sz="1600" dirty="0"/>
              <a:t>&lt;E&gt; {</a:t>
            </a:r>
          </a:p>
          <a:p>
            <a:r>
              <a:rPr lang="en-US" sz="1600" dirty="0"/>
              <a:t/>
            </a:r>
            <a:br>
              <a:rPr lang="en-US" sz="1600" dirty="0"/>
            </a:br>
            <a:r>
              <a:rPr lang="en-US" sz="1600" dirty="0"/>
              <a:t>private </a:t>
            </a:r>
            <a:r>
              <a:rPr lang="en-US" sz="1600" dirty="0" err="1"/>
              <a:t>int</a:t>
            </a:r>
            <a:r>
              <a:rPr lang="en-US" sz="1600" dirty="0"/>
              <a:t> size = 0;</a:t>
            </a:r>
            <a:br>
              <a:rPr lang="en-US" sz="1600" dirty="0"/>
            </a:br>
            <a:r>
              <a:rPr lang="en-US" sz="1600" dirty="0"/>
              <a:t>private static final </a:t>
            </a:r>
            <a:r>
              <a:rPr lang="en-US" sz="1600" dirty="0" err="1"/>
              <a:t>int</a:t>
            </a:r>
            <a:r>
              <a:rPr lang="en-US" sz="1600" dirty="0"/>
              <a:t> DEFAULT_CAPACITY = 10;</a:t>
            </a:r>
            <a:br>
              <a:rPr lang="en-US" sz="1600" dirty="0"/>
            </a:br>
            <a:r>
              <a:rPr lang="en-US" sz="1600" dirty="0"/>
              <a:t>private E elements[];</a:t>
            </a:r>
          </a:p>
          <a:p>
            <a:r>
              <a:rPr lang="en-US" sz="1600" dirty="0"/>
              <a:t>public </a:t>
            </a:r>
            <a:r>
              <a:rPr lang="en-US" sz="1600" dirty="0" err="1"/>
              <a:t>MyArrayList</a:t>
            </a:r>
            <a:r>
              <a:rPr lang="en-US" sz="1600" dirty="0"/>
              <a:t>() {</a:t>
            </a:r>
          </a:p>
          <a:p>
            <a:r>
              <a:rPr lang="en-US" sz="1600" dirty="0"/>
              <a:t>     elements = (E [])(new Object[DEFAULT_CAPACITY]);</a:t>
            </a:r>
          </a:p>
          <a:p>
            <a:r>
              <a:rPr lang="en-US" sz="1600" dirty="0"/>
              <a:t>}</a:t>
            </a:r>
          </a:p>
          <a:p>
            <a:r>
              <a:rPr lang="en-US" sz="1600" dirty="0"/>
              <a:t>public void add(E e) {</a:t>
            </a:r>
            <a:br>
              <a:rPr lang="en-US" sz="1600" dirty="0"/>
            </a:br>
            <a:r>
              <a:rPr lang="en-US" sz="1600" dirty="0"/>
              <a:t>        if (size == </a:t>
            </a:r>
            <a:r>
              <a:rPr lang="en-US" sz="1600" dirty="0" err="1"/>
              <a:t>elements.length</a:t>
            </a:r>
            <a:r>
              <a:rPr lang="en-US" sz="1600" dirty="0"/>
              <a:t>) </a:t>
            </a:r>
            <a:br>
              <a:rPr lang="en-US" sz="1600" dirty="0"/>
            </a:br>
            <a:r>
              <a:rPr lang="en-US" sz="1600" dirty="0"/>
              <a:t>             </a:t>
            </a:r>
            <a:r>
              <a:rPr lang="en-US" sz="1600" dirty="0" err="1"/>
              <a:t>expandCapacity</a:t>
            </a:r>
            <a:r>
              <a:rPr lang="en-US" sz="1600" dirty="0"/>
              <a:t>();</a:t>
            </a:r>
            <a:br>
              <a:rPr lang="en-US" sz="1600" dirty="0"/>
            </a:br>
            <a:r>
              <a:rPr lang="en-US" sz="1600" dirty="0"/>
              <a:t/>
            </a:r>
            <a:br>
              <a:rPr lang="en-US" sz="1600" dirty="0"/>
            </a:br>
            <a:r>
              <a:rPr lang="en-US" sz="1600" dirty="0"/>
              <a:t>        elements[size++] = e;</a:t>
            </a:r>
            <a:br>
              <a:rPr lang="en-US" sz="1600" dirty="0"/>
            </a:br>
            <a:r>
              <a:rPr lang="en-US" sz="1600" dirty="0"/>
              <a:t>}</a:t>
            </a:r>
          </a:p>
          <a:p>
            <a:r>
              <a:rPr lang="en-US" sz="1600" dirty="0"/>
              <a:t/>
            </a:r>
            <a:br>
              <a:rPr lang="en-US" sz="1600" dirty="0"/>
            </a:br>
            <a:r>
              <a:rPr lang="en-US" sz="1600" dirty="0"/>
              <a:t>private void </a:t>
            </a:r>
            <a:r>
              <a:rPr lang="en-US" sz="1600" dirty="0" err="1"/>
              <a:t>expandCapacity</a:t>
            </a:r>
            <a:r>
              <a:rPr lang="en-US" sz="1600" dirty="0"/>
              <a:t>() {</a:t>
            </a:r>
            <a:br>
              <a:rPr lang="en-US" sz="1600" dirty="0"/>
            </a:br>
            <a:r>
              <a:rPr lang="en-US" sz="1600" dirty="0"/>
              <a:t>       </a:t>
            </a:r>
            <a:r>
              <a:rPr lang="en-US" sz="1600" dirty="0" err="1"/>
              <a:t>int</a:t>
            </a:r>
            <a:r>
              <a:rPr lang="en-US" sz="1600" dirty="0"/>
              <a:t> </a:t>
            </a:r>
            <a:r>
              <a:rPr lang="en-US" sz="1600" dirty="0" err="1"/>
              <a:t>newSize</a:t>
            </a:r>
            <a:r>
              <a:rPr lang="en-US" sz="1600" dirty="0"/>
              <a:t> = </a:t>
            </a:r>
            <a:r>
              <a:rPr lang="en-US" sz="1600" dirty="0" err="1"/>
              <a:t>elements.length</a:t>
            </a:r>
            <a:r>
              <a:rPr lang="en-US" sz="1600" dirty="0"/>
              <a:t> * 2;</a:t>
            </a:r>
            <a:br>
              <a:rPr lang="en-US" sz="1600" dirty="0"/>
            </a:br>
            <a:r>
              <a:rPr lang="en-US" sz="1600" dirty="0"/>
              <a:t>      elements = </a:t>
            </a:r>
            <a:r>
              <a:rPr lang="en-US" sz="1600" dirty="0" err="1"/>
              <a:t>Arrays.copyOf</a:t>
            </a:r>
            <a:r>
              <a:rPr lang="en-US" sz="1600" dirty="0"/>
              <a:t>(elements, </a:t>
            </a:r>
            <a:r>
              <a:rPr lang="en-US" sz="1600" dirty="0" err="1"/>
              <a:t>newSize</a:t>
            </a:r>
            <a:r>
              <a:rPr lang="en-US" sz="1600" dirty="0"/>
              <a:t>);</a:t>
            </a:r>
            <a:br>
              <a:rPr lang="en-US" sz="1600" dirty="0"/>
            </a:br>
            <a:r>
              <a:rPr lang="en-US" sz="1600" dirty="0"/>
              <a:t>}</a:t>
            </a:r>
          </a:p>
          <a:p>
            <a:r>
              <a:rPr lang="en-US" sz="1600" dirty="0"/>
              <a:t>@</a:t>
            </a:r>
            <a:r>
              <a:rPr lang="en-US" sz="1600" dirty="0" err="1"/>
              <a:t>SuppressWarnings</a:t>
            </a:r>
            <a:r>
              <a:rPr lang="en-US" sz="1600" dirty="0"/>
              <a:t>("unchecked")</a:t>
            </a:r>
            <a:br>
              <a:rPr lang="en-US" sz="1600" dirty="0"/>
            </a:br>
            <a:r>
              <a:rPr lang="en-US" sz="1600" dirty="0"/>
              <a:t>public E get(</a:t>
            </a:r>
            <a:r>
              <a:rPr lang="en-US" sz="1600" dirty="0" err="1"/>
              <a:t>int</a:t>
            </a:r>
            <a:r>
              <a:rPr lang="en-US" sz="1600" dirty="0"/>
              <a:t> </a:t>
            </a:r>
            <a:r>
              <a:rPr lang="en-US" sz="1600" dirty="0" err="1"/>
              <a:t>i</a:t>
            </a:r>
            <a:r>
              <a:rPr lang="en-US" sz="1600" dirty="0"/>
              <a:t>) {</a:t>
            </a:r>
            <a:br>
              <a:rPr lang="en-US" sz="1600" dirty="0"/>
            </a:br>
            <a:r>
              <a:rPr lang="en-US" sz="1600" dirty="0"/>
              <a:t>if (</a:t>
            </a:r>
            <a:r>
              <a:rPr lang="en-US" sz="1600" dirty="0" err="1"/>
              <a:t>i</a:t>
            </a:r>
            <a:r>
              <a:rPr lang="en-US" sz="1600" dirty="0"/>
              <a:t>&gt;= size || </a:t>
            </a:r>
            <a:r>
              <a:rPr lang="en-US" sz="1600" dirty="0" err="1"/>
              <a:t>i</a:t>
            </a:r>
            <a:r>
              <a:rPr lang="en-US" sz="1600" dirty="0"/>
              <a:t> &lt;0) </a:t>
            </a:r>
            <a:br>
              <a:rPr lang="en-US" sz="1600" dirty="0"/>
            </a:br>
            <a:r>
              <a:rPr lang="en-US" sz="1600" dirty="0"/>
              <a:t>         throw new </a:t>
            </a:r>
            <a:r>
              <a:rPr lang="en-US" sz="1600" dirty="0" err="1"/>
              <a:t>IndexOutOfBoundsException</a:t>
            </a:r>
            <a:r>
              <a:rPr lang="en-US" sz="1600" dirty="0"/>
              <a:t>("Index: " + </a:t>
            </a:r>
            <a:r>
              <a:rPr lang="en-US" sz="1600" dirty="0" err="1"/>
              <a:t>i</a:t>
            </a:r>
            <a:r>
              <a:rPr lang="en-US" sz="1600" dirty="0"/>
              <a:t> + ", Size " + </a:t>
            </a:r>
            <a:r>
              <a:rPr lang="en-US" sz="1600" dirty="0" err="1"/>
              <a:t>i</a:t>
            </a:r>
            <a:r>
              <a:rPr lang="en-US" sz="1600" dirty="0"/>
              <a:t> );</a:t>
            </a:r>
            <a:br>
              <a:rPr lang="en-US" sz="1600" dirty="0"/>
            </a:br>
            <a:r>
              <a:rPr lang="en-US" sz="1600" dirty="0"/>
              <a:t/>
            </a:r>
            <a:br>
              <a:rPr lang="en-US" sz="1600" dirty="0"/>
            </a:br>
            <a:r>
              <a:rPr lang="en-US" sz="1600" dirty="0"/>
              <a:t>         return (E) elements[</a:t>
            </a:r>
            <a:r>
              <a:rPr lang="en-US" sz="1600" dirty="0" err="1"/>
              <a:t>i</a:t>
            </a:r>
            <a:r>
              <a:rPr lang="en-US" sz="1600" dirty="0"/>
              <a:t>];</a:t>
            </a:r>
            <a:br>
              <a:rPr lang="en-US" sz="1600" dirty="0"/>
            </a:br>
            <a:r>
              <a:rPr lang="en-US" sz="1600" dirty="0"/>
              <a:t>}</a:t>
            </a:r>
          </a:p>
          <a:p>
            <a:r>
              <a:rPr lang="en-US" sz="1600" dirty="0" smtClean="0"/>
              <a:t>}</a:t>
            </a:r>
            <a:endParaRPr lang="en-US" sz="1600" dirty="0"/>
          </a:p>
        </p:txBody>
      </p:sp>
    </p:spTree>
    <p:extLst>
      <p:ext uri="{BB962C8B-B14F-4D97-AF65-F5344CB8AC3E}">
        <p14:creationId xmlns:p14="http://schemas.microsoft.com/office/powerpoint/2010/main" val="27307852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46200" y="863600"/>
            <a:ext cx="2171426" cy="7078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4000" b="0" i="0" u="none" strike="noStrike" cap="none" spc="0" normalizeH="0" baseline="0" dirty="0" smtClean="0">
                <a:ln>
                  <a:noFill/>
                </a:ln>
                <a:solidFill>
                  <a:srgbClr val="000000"/>
                </a:solidFill>
                <a:effectLst/>
                <a:uFillTx/>
                <a:latin typeface="+mj-lt"/>
                <a:ea typeface="+mj-ea"/>
                <a:cs typeface="+mj-cs"/>
                <a:sym typeface="Calibri"/>
              </a:rPr>
              <a:t>Unit</a:t>
            </a:r>
            <a:r>
              <a:rPr kumimoji="0" lang="en-US" sz="4000" b="0" i="0" u="none" strike="noStrike" cap="none" spc="0" normalizeH="0" dirty="0" smtClean="0">
                <a:ln>
                  <a:noFill/>
                </a:ln>
                <a:solidFill>
                  <a:srgbClr val="000000"/>
                </a:solidFill>
                <a:effectLst/>
                <a:uFillTx/>
                <a:latin typeface="+mj-lt"/>
                <a:ea typeface="+mj-ea"/>
                <a:cs typeface="+mj-cs"/>
                <a:sym typeface="Calibri"/>
              </a:rPr>
              <a:t> Tests</a:t>
            </a:r>
            <a:endParaRPr kumimoji="0" lang="en-US" sz="40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p:cNvSpPr txBox="1"/>
          <p:nvPr/>
        </p:nvSpPr>
        <p:spPr>
          <a:xfrm>
            <a:off x="1708150" y="2451099"/>
            <a:ext cx="9271000" cy="22467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800" b="1" dirty="0" smtClean="0"/>
              <a:t>Testing</a:t>
            </a:r>
            <a:r>
              <a:rPr lang="en-US" sz="2800" dirty="0" smtClean="0"/>
              <a:t> </a:t>
            </a:r>
            <a:r>
              <a:rPr lang="en-US" sz="2800" dirty="0"/>
              <a:t>is the process of checking whether a program behaves correctly. Testing a large program can be hard because bugs may appear anywhere in the program, and multiple bugs may interact. </a:t>
            </a:r>
            <a:r>
              <a:rPr lang="en-US" sz="2800" b="1" i="1" dirty="0"/>
              <a:t>Unit testing</a:t>
            </a:r>
            <a:r>
              <a:rPr lang="en-US" sz="2800" dirty="0"/>
              <a:t> is the process of individually testing a small part or unit of a program, typically a method.</a:t>
            </a:r>
            <a:endParaRPr kumimoji="0" lang="en-US" sz="2800" b="0" i="0" u="none" strike="noStrike" cap="none" spc="0" normalizeH="0" baseline="0" dirty="0">
              <a:ln>
                <a:noFill/>
              </a:ln>
              <a:solidFill>
                <a:srgbClr val="000000"/>
              </a:solidFill>
              <a:effectLst/>
              <a:uFillTx/>
              <a:sym typeface="Calibri"/>
            </a:endParaRPr>
          </a:p>
        </p:txBody>
      </p:sp>
    </p:spTree>
    <p:extLst>
      <p:ext uri="{BB962C8B-B14F-4D97-AF65-F5344CB8AC3E}">
        <p14:creationId xmlns:p14="http://schemas.microsoft.com/office/powerpoint/2010/main" val="108222231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a:spLocks noChangeArrowheads="1"/>
          </p:cNvSpPr>
          <p:nvPr/>
        </p:nvSpPr>
        <p:spPr bwMode="auto">
          <a:xfrm>
            <a:off x="1327826" y="625752"/>
            <a:ext cx="9790889" cy="48167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Calibri" panose="020F0502020204030204" pitchFamily="34" charset="0"/>
                <a:ea typeface="SimSun" panose="02010600030101010101" pitchFamily="2" charset="-122"/>
                <a:cs typeface="Times New Roman" panose="02020603050405020304" pitchFamily="18" charset="0"/>
              </a:rPr>
              <a:t>How to use Junit for unit testing?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Calibri" panose="020F0502020204030204" pitchFamily="34" charset="0"/>
                <a:ea typeface="SimSun" panose="02010600030101010101" pitchFamily="2" charset="-122"/>
                <a:cs typeface="Times New Roman" panose="02020603050405020304" pitchFamily="18" charset="0"/>
              </a:rPr>
              <a:t>A JUnit test is a method contained in a class which is only used for testing. This is called a Test class. To define that a certain method is a test method, annotate it with the @Test annotation.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Calibri" panose="020F0502020204030204" pitchFamily="34" charset="0"/>
                <a:ea typeface="SimSun" panose="02010600030101010101" pitchFamily="2" charset="-122"/>
                <a:cs typeface="Times New Roman" panose="02020603050405020304" pitchFamily="18" charset="0"/>
              </a:rPr>
              <a:t>This method executes the code under test. You use an assert method, provided by JUnit or another assert framework, to check an expected result versus the actual result. These method calls are typically called asserts or assert statements.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4A4A4A"/>
                </a:solidFill>
                <a:effectLst/>
                <a:latin typeface="Calibri" panose="020F0502020204030204" pitchFamily="34" charset="0"/>
                <a:ea typeface="Times New Roman" panose="02020603050405020304" pitchFamily="18" charset="0"/>
                <a:cs typeface="Calibri" panose="020F0502020204030204" pitchFamily="34" charset="0"/>
                <a:hlinkClick r:id="rId2"/>
              </a:rPr>
              <a:t>Assert statements</a:t>
            </a:r>
            <a:endParaRPr kumimoji="0" lang="en-US" altLang="en-US" sz="9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JUnit provides static methods to test for certain conditions via the Assert class. These </a:t>
            </a:r>
            <a:r>
              <a:rPr kumimoji="0" lang="en-US" altLang="en-US" sz="2000" b="0" i="1" u="none" strike="noStrike" cap="none" normalizeH="0" baseline="0" dirty="0" smtClean="0">
                <a:ln>
                  <a:noFill/>
                </a:ln>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assert statements</a:t>
            </a:r>
            <a:r>
              <a:rPr kumimoji="0" lang="en-US" altLang="en-US" sz="2000" b="0" i="0" u="none" strike="noStrike" cap="none" normalizeH="0" baseline="0" dirty="0" smtClean="0">
                <a:ln>
                  <a:noFill/>
                </a:ln>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 typically start with assert. They allow you to specify the error message, the expected and the actual result. An </a:t>
            </a:r>
            <a:r>
              <a:rPr kumimoji="0" lang="en-US" altLang="en-US" sz="2000" b="0" i="1" u="none" strike="noStrike" cap="none" normalizeH="0" baseline="0" dirty="0" smtClean="0">
                <a:ln>
                  <a:noFill/>
                </a:ln>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assertion method</a:t>
            </a:r>
            <a:r>
              <a:rPr kumimoji="0" lang="en-US" altLang="en-US" sz="2000" b="0" i="0" u="none" strike="noStrike" cap="none" normalizeH="0" baseline="0" dirty="0" smtClean="0">
                <a:ln>
                  <a:noFill/>
                </a:ln>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 compares the actual value returned by a test to the expected value. It throws an </a:t>
            </a:r>
            <a:r>
              <a:rPr kumimoji="0" lang="en-US" altLang="en-US" sz="2000" b="0" i="0" u="none" strike="noStrike" cap="none" normalizeH="0" baseline="0" dirty="0" err="1" smtClean="0">
                <a:ln>
                  <a:noFill/>
                </a:ln>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AssertionException</a:t>
            </a:r>
            <a:r>
              <a:rPr kumimoji="0" lang="en-US" altLang="en-US" sz="2000" b="0" i="0" u="none" strike="noStrike" cap="none" normalizeH="0" baseline="0" dirty="0" smtClean="0">
                <a:ln>
                  <a:noFill/>
                </a:ln>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 if the comparison fails.</a:t>
            </a:r>
            <a:endParaRPr kumimoji="0" lang="en-US" altLang="en-US" sz="9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The following table gives an overview of these methods. Parameters in [] brackets are optional and of type String.</a:t>
            </a:r>
            <a:endParaRPr kumimoji="0" lang="en-US" altLang="en-US" sz="36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8694855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3588260851"/>
              </p:ext>
            </p:extLst>
          </p:nvPr>
        </p:nvGraphicFramePr>
        <p:xfrm>
          <a:off x="573932" y="233464"/>
          <a:ext cx="10719880" cy="6269474"/>
        </p:xfrm>
        <a:graphic>
          <a:graphicData uri="http://schemas.openxmlformats.org/drawingml/2006/table">
            <a:tbl>
              <a:tblPr firstRow="1" firstCol="1" bandRow="1"/>
              <a:tblGrid>
                <a:gridCol w="5359940"/>
                <a:gridCol w="5359940"/>
              </a:tblGrid>
              <a:tr h="445728">
                <a:tc gridSpan="2">
                  <a:txBody>
                    <a:bodyPr/>
                    <a:lstStyle/>
                    <a:p>
                      <a:pPr marL="0" marR="0">
                        <a:lnSpc>
                          <a:spcPct val="107000"/>
                        </a:lnSpc>
                        <a:spcBef>
                          <a:spcPts val="0"/>
                        </a:spcBef>
                        <a:spcAft>
                          <a:spcPts val="300"/>
                        </a:spcAft>
                      </a:pPr>
                      <a:r>
                        <a:rPr lang="en-US" sz="1600" i="1" dirty="0">
                          <a:solidFill>
                            <a:srgbClr val="7A2518"/>
                          </a:solidFill>
                          <a:effectLst/>
                          <a:latin typeface="Calibri" panose="020F0502020204030204" pitchFamily="34" charset="0"/>
                          <a:ea typeface="Times New Roman" panose="02020603050405020304" pitchFamily="18" charset="0"/>
                          <a:cs typeface="Calibri" panose="020F0502020204030204" pitchFamily="34" charset="0"/>
                        </a:rPr>
                        <a:t>Table Methods to assert test results</a:t>
                      </a:r>
                      <a:endParaRPr lang="en-US" sz="1600" dirty="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72648" marB="90205" anchor="ctr">
                    <a:lnL>
                      <a:noFill/>
                    </a:lnL>
                    <a:lnR>
                      <a:noFill/>
                    </a:lnR>
                    <a:lnT>
                      <a:noFill/>
                    </a:lnT>
                    <a:lnB w="12700" cap="flat" cmpd="sng" algn="ctr">
                      <a:solidFill>
                        <a:srgbClr val="DEDEDE"/>
                      </a:solidFill>
                      <a:prstDash val="solid"/>
                      <a:round/>
                      <a:headEnd type="none" w="med" len="med"/>
                      <a:tailEnd type="none" w="med" len="med"/>
                    </a:lnB>
                    <a:solidFill>
                      <a:srgbClr val="F7F8F7"/>
                    </a:solidFill>
                  </a:tcPr>
                </a:tc>
                <a:tc hMerge="1">
                  <a:txBody>
                    <a:bodyPr/>
                    <a:lstStyle/>
                    <a:p>
                      <a:endParaRPr lang="en-US"/>
                    </a:p>
                  </a:txBody>
                  <a:tcPr/>
                </a:tc>
              </a:tr>
              <a:tr h="445728">
                <a:tc>
                  <a:txBody>
                    <a:bodyPr/>
                    <a:lstStyle/>
                    <a:p>
                      <a:pPr marL="0" marR="0">
                        <a:lnSpc>
                          <a:spcPct val="107000"/>
                        </a:lnSpc>
                        <a:spcBef>
                          <a:spcPts val="0"/>
                        </a:spcBef>
                        <a:spcAft>
                          <a:spcPts val="0"/>
                        </a:spcAft>
                      </a:pPr>
                      <a:r>
                        <a:rPr lang="en-US" sz="1600" b="1" dirty="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Statement</a:t>
                      </a:r>
                      <a:endParaRPr lang="en-US" sz="1600" dirty="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72648" marB="90205">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7F8F7"/>
                    </a:solidFill>
                  </a:tcPr>
                </a:tc>
                <a:tc>
                  <a:txBody>
                    <a:bodyPr/>
                    <a:lstStyle/>
                    <a:p>
                      <a:pPr marL="0" marR="0">
                        <a:lnSpc>
                          <a:spcPct val="107000"/>
                        </a:lnSpc>
                        <a:spcBef>
                          <a:spcPts val="0"/>
                        </a:spcBef>
                        <a:spcAft>
                          <a:spcPts val="0"/>
                        </a:spcAft>
                      </a:pPr>
                      <a:r>
                        <a:rPr lang="en-US" sz="1600" b="1">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Description</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72648" marB="90205">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7F8F7"/>
                    </a:solidFill>
                  </a:tcPr>
                </a:tc>
              </a:tr>
              <a:tr h="1268406">
                <a:tc>
                  <a:txBody>
                    <a:bodyPr/>
                    <a:lstStyle/>
                    <a:p>
                      <a:pPr marL="0" marR="0">
                        <a:lnSpc>
                          <a:spcPct val="107000"/>
                        </a:lnSpc>
                        <a:spcBef>
                          <a:spcPts val="0"/>
                        </a:spcBef>
                        <a:spcAft>
                          <a:spcPts val="0"/>
                        </a:spcAft>
                      </a:pPr>
                      <a:r>
                        <a:rPr lang="en-US" sz="1600" dirty="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fail([message])</a:t>
                      </a:r>
                      <a:endParaRPr lang="en-US" sz="1600" dirty="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c>
                  <a:txBody>
                    <a:bodyPr/>
                    <a:lstStyle/>
                    <a:p>
                      <a:pPr marL="0" marR="0">
                        <a:lnSpc>
                          <a:spcPct val="107000"/>
                        </a:lnSpc>
                        <a:spcBef>
                          <a:spcPts val="0"/>
                        </a:spcBef>
                        <a:spcAft>
                          <a:spcPts val="0"/>
                        </a:spcAft>
                      </a:pPr>
                      <a:r>
                        <a:rPr lang="en-US" sz="1600" dirty="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Let the method fail. Might be used to check that a certain part of the code is not reached or to have a failing test before the test code is implemented. The message parameter is optional.</a:t>
                      </a:r>
                      <a:endParaRPr lang="en-US" sz="1600" dirty="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r>
              <a:tr h="445092">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assertTrue([message,] boolean condition)</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c>
                  <a:txBody>
                    <a:bodyPr/>
                    <a:lstStyle/>
                    <a:p>
                      <a:pPr marL="0" marR="0">
                        <a:lnSpc>
                          <a:spcPct val="107000"/>
                        </a:lnSpc>
                        <a:spcBef>
                          <a:spcPts val="0"/>
                        </a:spcBef>
                        <a:spcAft>
                          <a:spcPts val="0"/>
                        </a:spcAft>
                      </a:pPr>
                      <a:r>
                        <a:rPr lang="en-US" sz="1600" dirty="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Checks that the </a:t>
                      </a:r>
                      <a:r>
                        <a:rPr lang="en-US" sz="1600" dirty="0" err="1">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boolean</a:t>
                      </a:r>
                      <a:r>
                        <a:rPr lang="en-US" sz="1600" dirty="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 condition is true.</a:t>
                      </a:r>
                      <a:endParaRPr lang="en-US" sz="1600" dirty="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r>
              <a:tr h="445092">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assertFalse([message,] boolean condition)</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Checks that the boolean condition is false.</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r>
              <a:tr h="719530">
                <a:tc>
                  <a:txBody>
                    <a:bodyPr/>
                    <a:lstStyle/>
                    <a:p>
                      <a:pPr marL="0" marR="0">
                        <a:lnSpc>
                          <a:spcPct val="107000"/>
                        </a:lnSpc>
                        <a:spcBef>
                          <a:spcPts val="0"/>
                        </a:spcBef>
                        <a:spcAft>
                          <a:spcPts val="0"/>
                        </a:spcAft>
                      </a:pPr>
                      <a:r>
                        <a:rPr lang="en-US" sz="1600" dirty="0" err="1">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assertEquals</a:t>
                      </a:r>
                      <a:r>
                        <a:rPr lang="en-US" sz="1600" dirty="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([message,] expected, actual)</a:t>
                      </a:r>
                      <a:endParaRPr lang="en-US" sz="1600" dirty="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Tests that two values are the same. Note: for arrays the reference is checked not the content of the arrays.</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r>
              <a:tr h="719530">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assertEquals([message,] expected, actual, tolerance)</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Test that float or double values match. The tolerance is the number of decimals which must be the same.</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r>
              <a:tr h="445092">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assertNull([message,] object)</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Checks that the object is null.</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r>
              <a:tr h="445092">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assertNotNull([message,] object)</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Checks that the object is not null.</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r>
              <a:tr h="445092">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assertSame([message,] expected, actual)</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c>
                  <a:txBody>
                    <a:bodyPr/>
                    <a:lstStyle/>
                    <a:p>
                      <a:pPr marL="0" marR="0">
                        <a:lnSpc>
                          <a:spcPct val="107000"/>
                        </a:lnSpc>
                        <a:spcBef>
                          <a:spcPts val="0"/>
                        </a:spcBef>
                        <a:spcAft>
                          <a:spcPts val="0"/>
                        </a:spcAft>
                      </a:pPr>
                      <a:r>
                        <a:rPr lang="en-US" sz="160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Checks that both variables refer to the same object.</a:t>
                      </a:r>
                      <a:endParaRPr lang="en-US" sz="160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r>
              <a:tr h="445092">
                <a:tc>
                  <a:txBody>
                    <a:bodyPr/>
                    <a:lstStyle/>
                    <a:p>
                      <a:pPr marL="0" marR="0">
                        <a:lnSpc>
                          <a:spcPct val="107000"/>
                        </a:lnSpc>
                        <a:spcBef>
                          <a:spcPts val="0"/>
                        </a:spcBef>
                        <a:spcAft>
                          <a:spcPts val="0"/>
                        </a:spcAft>
                      </a:pPr>
                      <a:r>
                        <a:rPr lang="en-US" sz="1600" dirty="0" err="1">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assertNotSame</a:t>
                      </a:r>
                      <a:r>
                        <a:rPr lang="en-US" sz="1600" dirty="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([message,] expected, actual)</a:t>
                      </a:r>
                      <a:endParaRPr lang="en-US" sz="1600" dirty="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c>
                  <a:txBody>
                    <a:bodyPr/>
                    <a:lstStyle/>
                    <a:p>
                      <a:pPr marL="0" marR="0">
                        <a:lnSpc>
                          <a:spcPct val="107000"/>
                        </a:lnSpc>
                        <a:spcBef>
                          <a:spcPts val="0"/>
                        </a:spcBef>
                        <a:spcAft>
                          <a:spcPts val="0"/>
                        </a:spcAft>
                      </a:pPr>
                      <a:r>
                        <a:rPr lang="en-US" sz="1600" dirty="0">
                          <a:solidFill>
                            <a:srgbClr val="4A4A4A"/>
                          </a:solidFill>
                          <a:effectLst/>
                          <a:latin typeface="Calibri" panose="020F0502020204030204" pitchFamily="34" charset="0"/>
                          <a:ea typeface="Times New Roman" panose="02020603050405020304" pitchFamily="18" charset="0"/>
                          <a:cs typeface="Calibri" panose="020F0502020204030204" pitchFamily="34" charset="0"/>
                        </a:rPr>
                        <a:t>Checks that both variables refer to different objects.</a:t>
                      </a:r>
                      <a:endParaRPr lang="en-US" sz="1600" dirty="0">
                        <a:effectLst/>
                        <a:latin typeface="Calibri" panose="020F0502020204030204" pitchFamily="34" charset="0"/>
                        <a:ea typeface="SimSun" panose="02010600030101010101" pitchFamily="2" charset="-122"/>
                        <a:cs typeface="Times New Roman" panose="02020603050405020304" pitchFamily="18" charset="0"/>
                      </a:endParaRPr>
                    </a:p>
                  </a:txBody>
                  <a:tcPr marL="90205" marR="90205" marT="81124" marB="81124">
                    <a:lnL w="12700" cap="flat" cmpd="sng" algn="ctr">
                      <a:solidFill>
                        <a:srgbClr val="DEDEDE"/>
                      </a:solidFill>
                      <a:prstDash val="solid"/>
                      <a:round/>
                      <a:headEnd type="none" w="med" len="med"/>
                      <a:tailEnd type="none" w="med" len="med"/>
                    </a:lnL>
                    <a:lnR w="12700" cap="flat" cmpd="sng" algn="ctr">
                      <a:solidFill>
                        <a:srgbClr val="DEDEDE"/>
                      </a:solidFill>
                      <a:prstDash val="solid"/>
                      <a:round/>
                      <a:headEnd type="none" w="med" len="med"/>
                      <a:tailEnd type="none" w="med" len="med"/>
                    </a:lnR>
                    <a:lnT w="12700" cap="flat" cmpd="sng" algn="ctr">
                      <a:solidFill>
                        <a:srgbClr val="DEDEDE"/>
                      </a:solidFill>
                      <a:prstDash val="solid"/>
                      <a:round/>
                      <a:headEnd type="none" w="med" len="med"/>
                      <a:tailEnd type="none" w="med" len="med"/>
                    </a:lnT>
                    <a:lnB w="12700" cap="flat" cmpd="sng" algn="ctr">
                      <a:solidFill>
                        <a:srgbClr val="DEDEDE"/>
                      </a:solidFill>
                      <a:prstDash val="solid"/>
                      <a:round/>
                      <a:headEnd type="none" w="med" len="med"/>
                      <a:tailEnd type="none" w="med" len="med"/>
                    </a:lnB>
                    <a:solidFill>
                      <a:srgbClr val="FFFFFF"/>
                    </a:solidFill>
                  </a:tcPr>
                </a:tc>
              </a:tr>
            </a:tbl>
          </a:graphicData>
        </a:graphic>
      </p:graphicFrame>
    </p:spTree>
    <p:extLst>
      <p:ext uri="{BB962C8B-B14F-4D97-AF65-F5344CB8AC3E}">
        <p14:creationId xmlns:p14="http://schemas.microsoft.com/office/powerpoint/2010/main" val="414210043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cstate="print">
            <a:extLst>
              <a:ext uri="{28A0092B-C50C-407E-A947-70E740481C1C}">
                <a14:useLocalDpi xmlns:a14="http://schemas.microsoft.com/office/drawing/2010/main" val="0"/>
              </a:ext>
            </a:extLst>
          </a:blip>
          <a:stretch>
            <a:fillRect/>
          </a:stretch>
        </p:blipFill>
        <p:spPr>
          <a:xfrm>
            <a:off x="6026979" y="3548713"/>
            <a:ext cx="6165021" cy="3309287"/>
          </a:xfrm>
          <a:prstGeom prst="rect">
            <a:avLst/>
          </a:prstGeom>
        </p:spPr>
      </p:pic>
      <p:sp>
        <p:nvSpPr>
          <p:cNvPr id="5" name="3. In a single statement, declare and initialize a reference variable for an ArrayList named myList that stores items of type Integer."/>
          <p:cNvSpPr txBox="1">
            <a:spLocks/>
          </p:cNvSpPr>
          <p:nvPr/>
        </p:nvSpPr>
        <p:spPr>
          <a:xfrm>
            <a:off x="324787" y="304619"/>
            <a:ext cx="11514287" cy="3068168"/>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fontScale="55000" lnSpcReduction="20000"/>
          </a:bodyPr>
          <a:lstStyle>
            <a:lvl1pPr marL="0" marR="0" indent="0" algn="l" defTabSz="722376" rtl="0" latinLnBrk="0">
              <a:lnSpc>
                <a:spcPct val="100000"/>
              </a:lnSpc>
              <a:spcBef>
                <a:spcPts val="0"/>
              </a:spcBef>
              <a:spcAft>
                <a:spcPts val="0"/>
              </a:spcAft>
              <a:buClrTx/>
              <a:buSzTx/>
              <a:buFontTx/>
              <a:buNone/>
              <a:tabLst/>
              <a:defRPr sz="3476" b="0" i="0" u="none" strike="noStrike" cap="none" spc="0" baseline="0">
                <a:ln>
                  <a:noFill/>
                </a:ln>
                <a:solidFill>
                  <a:srgbClr val="000000"/>
                </a:solidFill>
                <a:uFillTx/>
                <a:latin typeface="+mj-lt"/>
                <a:ea typeface="+mj-ea"/>
                <a:cs typeface="+mj-cs"/>
                <a:sym typeface="Calibri"/>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a:lstStyle>
          <a:p>
            <a:r>
              <a:rPr lang="en-US" sz="4400" dirty="0" smtClean="0">
                <a:solidFill>
                  <a:schemeClr val="tx1"/>
                </a:solidFill>
              </a:rPr>
              <a:t>11. </a:t>
            </a:r>
            <a:r>
              <a:rPr lang="en-US" altLang="en-US" sz="4400" dirty="0" smtClean="0">
                <a:solidFill>
                  <a:schemeClr val="tx1"/>
                </a:solidFill>
                <a:ea typeface="MS PGothic" charset="-128"/>
              </a:rPr>
              <a:t>You have a Letters class that keeps chars in an array. It has the following two methods (plus others):</a:t>
            </a:r>
          </a:p>
          <a:p>
            <a:pPr lvl="6"/>
            <a:endParaRPr lang="en-US" altLang="en-US" sz="5324" dirty="0" smtClean="0">
              <a:solidFill>
                <a:schemeClr val="tx1"/>
              </a:solidFill>
              <a:ea typeface="MS PGothic" charset="-128"/>
            </a:endParaRPr>
          </a:p>
          <a:p>
            <a:pPr marL="17463" lvl="7" indent="-17463"/>
            <a:r>
              <a:rPr lang="en-US" altLang="en-US" sz="3500" dirty="0" smtClean="0">
                <a:solidFill>
                  <a:schemeClr val="tx1"/>
                </a:solidFill>
                <a:latin typeface="Courier" charset="0"/>
                <a:ea typeface="Courier" charset="0"/>
                <a:cs typeface="Courier" charset="0"/>
              </a:rPr>
              <a:t>		public void </a:t>
            </a:r>
            <a:r>
              <a:rPr lang="en-US" altLang="en-US" sz="3500" dirty="0" err="1" smtClean="0">
                <a:solidFill>
                  <a:schemeClr val="tx1"/>
                </a:solidFill>
                <a:latin typeface="Courier" charset="0"/>
                <a:ea typeface="Courier" charset="0"/>
                <a:cs typeface="Courier" charset="0"/>
              </a:rPr>
              <a:t>insertFront</a:t>
            </a:r>
            <a:r>
              <a:rPr lang="en-US" altLang="en-US" sz="3500" dirty="0" smtClean="0">
                <a:solidFill>
                  <a:schemeClr val="tx1"/>
                </a:solidFill>
                <a:latin typeface="Courier" charset="0"/>
                <a:ea typeface="Courier" charset="0"/>
                <a:cs typeface="Courier" charset="0"/>
              </a:rPr>
              <a:t>(char);</a:t>
            </a:r>
          </a:p>
          <a:p>
            <a:pPr marL="17463" lvl="7" indent="-17463"/>
            <a:r>
              <a:rPr lang="en-US" altLang="en-US" sz="3500" dirty="0" smtClean="0">
                <a:solidFill>
                  <a:schemeClr val="tx1"/>
                </a:solidFill>
                <a:latin typeface="Courier" charset="0"/>
                <a:ea typeface="Courier" charset="0"/>
                <a:cs typeface="Courier" charset="0"/>
              </a:rPr>
              <a:t>		public char </a:t>
            </a:r>
            <a:r>
              <a:rPr lang="en-US" altLang="en-US" sz="3500" dirty="0" err="1" smtClean="0">
                <a:solidFill>
                  <a:schemeClr val="tx1"/>
                </a:solidFill>
                <a:latin typeface="Courier" charset="0"/>
                <a:ea typeface="Courier" charset="0"/>
                <a:cs typeface="Courier" charset="0"/>
              </a:rPr>
              <a:t>getFront</a:t>
            </a:r>
            <a:r>
              <a:rPr lang="en-US" altLang="en-US" sz="3500" dirty="0" smtClean="0">
                <a:solidFill>
                  <a:schemeClr val="tx1"/>
                </a:solidFill>
                <a:latin typeface="Courier" charset="0"/>
                <a:ea typeface="Courier" charset="0"/>
                <a:cs typeface="Courier" charset="0"/>
              </a:rPr>
              <a:t>();</a:t>
            </a:r>
          </a:p>
          <a:p>
            <a:pPr marL="17463" lvl="1" indent="-17463"/>
            <a:endParaRPr lang="en-US" altLang="en-US" sz="3500" dirty="0" smtClean="0">
              <a:solidFill>
                <a:schemeClr val="tx1"/>
              </a:solidFill>
              <a:latin typeface="Courier" charset="0"/>
              <a:ea typeface="Courier" charset="0"/>
              <a:cs typeface="Courier" charset="0"/>
            </a:endParaRPr>
          </a:p>
          <a:p>
            <a:r>
              <a:rPr lang="en-US" altLang="en-US" sz="4400" dirty="0" smtClean="0">
                <a:solidFill>
                  <a:schemeClr val="tx1"/>
                </a:solidFill>
                <a:ea typeface="MS PGothic" charset="-128"/>
              </a:rPr>
              <a:t>In your test method, you call </a:t>
            </a:r>
          </a:p>
          <a:p>
            <a:r>
              <a:rPr lang="en-US" altLang="en-US" sz="3600" dirty="0" smtClean="0">
                <a:solidFill>
                  <a:schemeClr val="tx1"/>
                </a:solidFill>
                <a:latin typeface="Courier" charset="0"/>
                <a:ea typeface="Courier" charset="0"/>
                <a:cs typeface="Courier" charset="0"/>
              </a:rPr>
              <a:t>	Letters let = new Letters();</a:t>
            </a:r>
          </a:p>
          <a:p>
            <a:r>
              <a:rPr lang="en-US" altLang="en-US" sz="3600" dirty="0" smtClean="0">
                <a:solidFill>
                  <a:schemeClr val="tx1"/>
                </a:solidFill>
                <a:latin typeface="Courier" charset="0"/>
                <a:ea typeface="Courier" charset="0"/>
                <a:cs typeface="Courier" charset="0"/>
              </a:rPr>
              <a:t>	</a:t>
            </a:r>
            <a:r>
              <a:rPr lang="en-US" altLang="en-US" sz="3600" dirty="0" err="1" smtClean="0">
                <a:solidFill>
                  <a:schemeClr val="tx1"/>
                </a:solidFill>
                <a:latin typeface="Courier" charset="0"/>
                <a:ea typeface="Courier" charset="0"/>
                <a:cs typeface="Courier" charset="0"/>
              </a:rPr>
              <a:t>let.insertFront</a:t>
            </a:r>
            <a:r>
              <a:rPr lang="en-US" altLang="en-US" sz="3600" dirty="0" smtClean="0">
                <a:solidFill>
                  <a:schemeClr val="tx1"/>
                </a:solidFill>
                <a:latin typeface="Courier" charset="0"/>
                <a:ea typeface="Courier" charset="0"/>
                <a:cs typeface="Courier" charset="0"/>
              </a:rPr>
              <a:t>(‘a’); </a:t>
            </a:r>
            <a:endParaRPr lang="en-US" altLang="en-US" sz="4400" dirty="0" smtClean="0">
              <a:solidFill>
                <a:schemeClr val="tx1"/>
              </a:solidFill>
              <a:latin typeface="Courier" charset="0"/>
              <a:ea typeface="Courier" charset="0"/>
              <a:cs typeface="Courier" charset="0"/>
            </a:endParaRPr>
          </a:p>
          <a:p>
            <a:r>
              <a:rPr lang="en-US" altLang="en-US" sz="4400" dirty="0" smtClean="0">
                <a:solidFill>
                  <a:schemeClr val="tx1"/>
                </a:solidFill>
                <a:ea typeface="MS PGothic" charset="-128"/>
              </a:rPr>
              <a:t>What assertion will test that the </a:t>
            </a:r>
            <a:r>
              <a:rPr lang="en-US" altLang="en-US" sz="4400" dirty="0" err="1" smtClean="0">
                <a:solidFill>
                  <a:schemeClr val="tx1"/>
                </a:solidFill>
                <a:ea typeface="MS PGothic" charset="-128"/>
              </a:rPr>
              <a:t>insertFront</a:t>
            </a:r>
            <a:r>
              <a:rPr lang="en-US" altLang="en-US" sz="4400" dirty="0" smtClean="0">
                <a:solidFill>
                  <a:schemeClr val="tx1"/>
                </a:solidFill>
                <a:ea typeface="MS PGothic" charset="-128"/>
              </a:rPr>
              <a:t>() method works?</a:t>
            </a:r>
            <a:endParaRPr lang="en-US" altLang="en-US" sz="3600" dirty="0">
              <a:solidFill>
                <a:schemeClr val="tx1"/>
              </a:solidFill>
              <a:latin typeface="Courier" charset="0"/>
              <a:ea typeface="Courier" charset="0"/>
              <a:cs typeface="Courier" charset="0"/>
            </a:endParaRPr>
          </a:p>
        </p:txBody>
      </p:sp>
      <p:sp>
        <p:nvSpPr>
          <p:cNvPr id="6" name="ArrayList&lt;Integer&gt; myList = new ArrayList&lt;Integer&gt;();…"/>
          <p:cNvSpPr txBox="1">
            <a:spLocks/>
          </p:cNvSpPr>
          <p:nvPr/>
        </p:nvSpPr>
        <p:spPr>
          <a:xfrm>
            <a:off x="324787" y="3372787"/>
            <a:ext cx="5542613" cy="3300336"/>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9pPr>
          </a:lstStyle>
          <a:p>
            <a:pPr marL="514350" indent="-514350" hangingPunct="1">
              <a:lnSpc>
                <a:spcPct val="100000"/>
              </a:lnSpc>
              <a:spcBef>
                <a:spcPts val="600"/>
              </a:spcBef>
              <a:buFontTx/>
              <a:buAutoNum type="alphaUcPeriod"/>
              <a:defRPr sz="2900"/>
            </a:pPr>
            <a:r>
              <a:rPr lang="en-US" sz="2900" dirty="0" err="1" smtClean="0"/>
              <a:t>assertEquals</a:t>
            </a:r>
            <a:r>
              <a:rPr lang="en-US" sz="2900" dirty="0" smtClean="0"/>
              <a:t>(</a:t>
            </a:r>
            <a:r>
              <a:rPr lang="en-US" sz="2900" dirty="0" err="1" smtClean="0"/>
              <a:t>let.insertFront</a:t>
            </a:r>
            <a:r>
              <a:rPr lang="en-US" sz="2900" dirty="0" smtClean="0"/>
              <a:t>(‘a’), </a:t>
            </a:r>
            <a:r>
              <a:rPr lang="en-US" sz="2900" dirty="0" err="1" smtClean="0"/>
              <a:t>let.getFront</a:t>
            </a:r>
            <a:r>
              <a:rPr lang="en-US" sz="2900" dirty="0" smtClean="0"/>
              <a:t>(‘a’));</a:t>
            </a:r>
          </a:p>
          <a:p>
            <a:pPr marL="514350" indent="-514350" hangingPunct="1">
              <a:lnSpc>
                <a:spcPct val="100000"/>
              </a:lnSpc>
              <a:spcBef>
                <a:spcPts val="600"/>
              </a:spcBef>
              <a:buFontTx/>
              <a:buAutoNum type="alphaUcPeriod"/>
              <a:defRPr sz="2900"/>
            </a:pPr>
            <a:r>
              <a:rPr lang="en-US" sz="2900" dirty="0" err="1" smtClean="0"/>
              <a:t>assertTrue</a:t>
            </a:r>
            <a:r>
              <a:rPr lang="en-US" sz="2900" dirty="0" smtClean="0"/>
              <a:t>(</a:t>
            </a:r>
            <a:r>
              <a:rPr lang="en-US" sz="2900" dirty="0" err="1" smtClean="0"/>
              <a:t>let.insertFront</a:t>
            </a:r>
            <a:r>
              <a:rPr lang="en-US" sz="2900" dirty="0" smtClean="0"/>
              <a:t>(‘a’));</a:t>
            </a:r>
          </a:p>
          <a:p>
            <a:pPr marL="514350" indent="-514350" hangingPunct="1">
              <a:lnSpc>
                <a:spcPct val="100000"/>
              </a:lnSpc>
              <a:spcBef>
                <a:spcPts val="600"/>
              </a:spcBef>
              <a:buFontTx/>
              <a:buAutoNum type="alphaUcPeriod"/>
              <a:defRPr sz="2900"/>
            </a:pPr>
            <a:r>
              <a:rPr lang="en-US" sz="2900" dirty="0" err="1" smtClean="0"/>
              <a:t>assertFalse</a:t>
            </a:r>
            <a:r>
              <a:rPr lang="en-US" sz="2900" dirty="0" smtClean="0"/>
              <a:t>(</a:t>
            </a:r>
            <a:r>
              <a:rPr lang="en-US" sz="2900" dirty="0" err="1" smtClean="0"/>
              <a:t>let.insertFront</a:t>
            </a:r>
            <a:r>
              <a:rPr lang="en-US" sz="2900" dirty="0" smtClean="0"/>
              <a:t>(‘a’));</a:t>
            </a:r>
          </a:p>
          <a:p>
            <a:pPr marL="514350" indent="-514350" hangingPunct="1">
              <a:lnSpc>
                <a:spcPct val="100000"/>
              </a:lnSpc>
              <a:spcBef>
                <a:spcPts val="600"/>
              </a:spcBef>
              <a:buFontTx/>
              <a:buAutoNum type="alphaUcPeriod"/>
              <a:defRPr sz="2900"/>
            </a:pPr>
            <a:r>
              <a:rPr lang="en-US" sz="2900" dirty="0" err="1" smtClean="0"/>
              <a:t>assertTrue</a:t>
            </a:r>
            <a:r>
              <a:rPr lang="en-US" sz="2900" dirty="0" smtClean="0"/>
              <a:t>(</a:t>
            </a:r>
            <a:r>
              <a:rPr lang="en-US" sz="2900" dirty="0" err="1" smtClean="0"/>
              <a:t>let.getFront</a:t>
            </a:r>
            <a:r>
              <a:rPr lang="en-US" sz="2900" dirty="0" smtClean="0"/>
              <a:t>());</a:t>
            </a:r>
          </a:p>
          <a:p>
            <a:pPr marL="514350" indent="-514350" hangingPunct="1">
              <a:lnSpc>
                <a:spcPct val="100000"/>
              </a:lnSpc>
              <a:spcBef>
                <a:spcPts val="600"/>
              </a:spcBef>
              <a:buFontTx/>
              <a:buAutoNum type="alphaUcPeriod"/>
              <a:defRPr sz="2900"/>
            </a:pPr>
            <a:r>
              <a:rPr lang="en-US" sz="2900" dirty="0" err="1"/>
              <a:t>assertEquals</a:t>
            </a:r>
            <a:r>
              <a:rPr lang="en-US" sz="2900" dirty="0"/>
              <a:t>(‘a’, </a:t>
            </a:r>
            <a:r>
              <a:rPr lang="en-US" sz="2900" dirty="0" err="1" smtClean="0"/>
              <a:t>let.getFront</a:t>
            </a:r>
            <a:r>
              <a:rPr lang="en-US" sz="2900" dirty="0" smtClean="0"/>
              <a:t>());</a:t>
            </a:r>
            <a:endParaRPr lang="en-US" sz="2900" dirty="0"/>
          </a:p>
        </p:txBody>
      </p:sp>
    </p:spTree>
    <p:extLst>
      <p:ext uri="{BB962C8B-B14F-4D97-AF65-F5344CB8AC3E}">
        <p14:creationId xmlns:p14="http://schemas.microsoft.com/office/powerpoint/2010/main" val="27229128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6019800" y="2880360"/>
            <a:ext cx="6108700" cy="3914139"/>
          </a:xfrm>
          <a:prstGeom prst="rect">
            <a:avLst/>
          </a:prstGeom>
        </p:spPr>
      </p:pic>
      <p:sp>
        <p:nvSpPr>
          <p:cNvPr id="5" name="8. What is printed as a result of the following code?  ArrayList&lt;String&gt; myList = new ArrayList&lt;String&gt;(); myList.add(“Betty”); myList.add(“Bill”); myList.add(1, “Mary”); System.out.println(myList.get(2));"/>
          <p:cNvSpPr txBox="1">
            <a:spLocks/>
          </p:cNvSpPr>
          <p:nvPr/>
        </p:nvSpPr>
        <p:spPr>
          <a:xfrm>
            <a:off x="288560" y="204435"/>
            <a:ext cx="11614880" cy="2456572"/>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fontScale="92500" lnSpcReduction="10000"/>
          </a:bodyPr>
          <a:lstStyle>
            <a:lvl1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a:lstStyle>
          <a:p>
            <a:pPr defTabSz="886968" hangingPunct="1">
              <a:lnSpc>
                <a:spcPct val="100000"/>
              </a:lnSpc>
              <a:defRPr sz="3880"/>
            </a:pPr>
            <a:r>
              <a:rPr lang="en-US" sz="3600" dirty="0" smtClean="0"/>
              <a:t>12. Assume you have a method called </a:t>
            </a:r>
            <a:r>
              <a:rPr lang="en-US" sz="3600" dirty="0" err="1" smtClean="0"/>
              <a:t>checkRGB</a:t>
            </a:r>
            <a:r>
              <a:rPr lang="en-US" sz="3600" dirty="0" smtClean="0"/>
              <a:t>(</a:t>
            </a:r>
            <a:r>
              <a:rPr lang="en-US" sz="3600" dirty="0" err="1" smtClean="0"/>
              <a:t>int</a:t>
            </a:r>
            <a:r>
              <a:rPr lang="en-US" sz="3600" dirty="0" smtClean="0"/>
              <a:t> r, </a:t>
            </a:r>
            <a:r>
              <a:rPr lang="en-US" sz="3600" dirty="0" err="1" smtClean="0"/>
              <a:t>int</a:t>
            </a:r>
            <a:r>
              <a:rPr lang="en-US" sz="3600" dirty="0" smtClean="0"/>
              <a:t> g, </a:t>
            </a:r>
            <a:r>
              <a:rPr lang="en-US" sz="3600" dirty="0" err="1" smtClean="0"/>
              <a:t>int</a:t>
            </a:r>
            <a:r>
              <a:rPr lang="en-US" sz="3600" dirty="0" smtClean="0"/>
              <a:t> b). This method checks to ensure that the three parameters have values between 0 and 255 (i.e. that they are valid color values). If the values are good it returns true, otherwise false. Which of the following asserts will pass?</a:t>
            </a:r>
            <a:endParaRPr lang="en-US" sz="2000" dirty="0">
              <a:latin typeface="Courier"/>
              <a:ea typeface="Courier"/>
              <a:cs typeface="Courier"/>
              <a:sym typeface="Courier"/>
            </a:endParaRPr>
          </a:p>
        </p:txBody>
      </p:sp>
      <p:sp>
        <p:nvSpPr>
          <p:cNvPr id="6" name="Betty…"/>
          <p:cNvSpPr txBox="1">
            <a:spLocks/>
          </p:cNvSpPr>
          <p:nvPr/>
        </p:nvSpPr>
        <p:spPr>
          <a:xfrm>
            <a:off x="288560" y="3587399"/>
            <a:ext cx="4114801" cy="4525964"/>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9pPr>
          </a:lstStyle>
          <a:p>
            <a:pPr marL="514350" indent="-514350" hangingPunct="1">
              <a:lnSpc>
                <a:spcPct val="100000"/>
              </a:lnSpc>
              <a:spcBef>
                <a:spcPts val="700"/>
              </a:spcBef>
              <a:buFontTx/>
              <a:buAutoNum type="alphaUcPeriod"/>
              <a:defRPr sz="3200"/>
            </a:pPr>
            <a:endParaRPr lang="en-US" sz="3200" dirty="0"/>
          </a:p>
        </p:txBody>
      </p:sp>
      <p:sp>
        <p:nvSpPr>
          <p:cNvPr id="7" name="TPAnswers"/>
          <p:cNvSpPr txBox="1">
            <a:spLocks/>
          </p:cNvSpPr>
          <p:nvPr>
            <p:custDataLst>
              <p:tags r:id="rId2"/>
            </p:custDataLst>
          </p:nvPr>
        </p:nvSpPr>
        <p:spPr>
          <a:xfrm>
            <a:off x="242840" y="3838576"/>
            <a:ext cx="7270480" cy="2424748"/>
          </a:xfrm>
          <a:prstGeom prst="rect">
            <a:avLst/>
          </a:prstGeom>
        </p:spPr>
        <p:txBody>
          <a:bodyPr>
            <a:no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85763" indent="-385763">
              <a:buFont typeface="Arial" charset="0"/>
              <a:buAutoNum type="alphaUcPeriod"/>
            </a:pPr>
            <a:r>
              <a:rPr lang="en-US" altLang="en-US" sz="2400" dirty="0" err="1" smtClean="0">
                <a:ea typeface="MS PGothic" charset="-128"/>
              </a:rPr>
              <a:t>assertTrue</a:t>
            </a:r>
            <a:r>
              <a:rPr lang="en-US" altLang="en-US" sz="2400" dirty="0" smtClean="0">
                <a:ea typeface="MS PGothic" charset="-128"/>
              </a:rPr>
              <a:t>(</a:t>
            </a:r>
            <a:r>
              <a:rPr lang="en-US" altLang="en-US" sz="2400" dirty="0" err="1" smtClean="0">
                <a:ea typeface="MS PGothic" charset="-128"/>
              </a:rPr>
              <a:t>checkRGB</a:t>
            </a:r>
            <a:r>
              <a:rPr lang="en-US" altLang="en-US" sz="2400" dirty="0" smtClean="0">
                <a:ea typeface="MS PGothic" charset="-128"/>
              </a:rPr>
              <a:t>(500, 500, 500));</a:t>
            </a:r>
            <a:endParaRPr lang="en-US" altLang="en-US" sz="2400" dirty="0">
              <a:ea typeface="MS PGothic" charset="-128"/>
            </a:endParaRPr>
          </a:p>
          <a:p>
            <a:pPr marL="385763" indent="-385763">
              <a:buFont typeface="Arial" charset="0"/>
              <a:buAutoNum type="alphaUcPeriod"/>
            </a:pPr>
            <a:r>
              <a:rPr lang="en-US" altLang="en-US" sz="2400" dirty="0" err="1">
                <a:ea typeface="MS PGothic" charset="-128"/>
              </a:rPr>
              <a:t>a</a:t>
            </a:r>
            <a:r>
              <a:rPr lang="en-US" altLang="en-US" sz="2400" dirty="0" err="1" smtClean="0">
                <a:ea typeface="MS PGothic" charset="-128"/>
              </a:rPr>
              <a:t>ssertFalse</a:t>
            </a:r>
            <a:r>
              <a:rPr lang="en-US" altLang="en-US" sz="2400" dirty="0" smtClean="0">
                <a:ea typeface="MS PGothic" charset="-128"/>
              </a:rPr>
              <a:t>(</a:t>
            </a:r>
            <a:r>
              <a:rPr lang="en-US" altLang="en-US" sz="2400" dirty="0" err="1" smtClean="0">
                <a:ea typeface="MS PGothic" charset="-128"/>
              </a:rPr>
              <a:t>checkRGB</a:t>
            </a:r>
            <a:r>
              <a:rPr lang="en-US" altLang="en-US" sz="2400" dirty="0" smtClean="0">
                <a:ea typeface="MS PGothic" charset="-128"/>
              </a:rPr>
              <a:t>(256</a:t>
            </a:r>
            <a:r>
              <a:rPr lang="en-US" altLang="en-US" sz="2400" dirty="0">
                <a:ea typeface="MS PGothic" charset="-128"/>
              </a:rPr>
              <a:t>, 200, </a:t>
            </a:r>
            <a:r>
              <a:rPr lang="en-US" altLang="en-US" sz="2400" dirty="0" smtClean="0">
                <a:ea typeface="MS PGothic" charset="-128"/>
              </a:rPr>
              <a:t>0));</a:t>
            </a:r>
          </a:p>
          <a:p>
            <a:pPr marL="385763" indent="-385763">
              <a:buFont typeface="Arial" charset="0"/>
              <a:buAutoNum type="alphaUcPeriod"/>
            </a:pPr>
            <a:r>
              <a:rPr lang="en-US" altLang="en-US" sz="2400" dirty="0" err="1" smtClean="0">
                <a:ea typeface="MS PGothic" charset="-128"/>
              </a:rPr>
              <a:t>assertFalse</a:t>
            </a:r>
            <a:r>
              <a:rPr lang="en-US" altLang="en-US" sz="2400" dirty="0" smtClean="0">
                <a:ea typeface="MS PGothic" charset="-128"/>
              </a:rPr>
              <a:t>(</a:t>
            </a:r>
            <a:r>
              <a:rPr lang="en-US" altLang="en-US" sz="2400" dirty="0" err="1" smtClean="0">
                <a:ea typeface="MS PGothic" charset="-128"/>
              </a:rPr>
              <a:t>checkRGB</a:t>
            </a:r>
            <a:r>
              <a:rPr lang="en-US" altLang="en-US" sz="2400" dirty="0" smtClean="0">
                <a:ea typeface="MS PGothic" charset="-128"/>
              </a:rPr>
              <a:t>( 100, 25, 200));</a:t>
            </a:r>
            <a:endParaRPr lang="en-US" altLang="en-US" sz="2400" dirty="0">
              <a:ea typeface="MS PGothic" charset="-128"/>
            </a:endParaRPr>
          </a:p>
          <a:p>
            <a:pPr marL="385763" indent="-385763">
              <a:buFont typeface="Arial" charset="0"/>
              <a:buAutoNum type="alphaUcPeriod"/>
            </a:pPr>
            <a:r>
              <a:rPr lang="en-US" altLang="en-US" sz="2400" dirty="0" err="1" smtClean="0">
                <a:ea typeface="MS PGothic" charset="-128"/>
              </a:rPr>
              <a:t>assertTrue</a:t>
            </a:r>
            <a:r>
              <a:rPr lang="en-US" altLang="en-US" sz="2400" dirty="0" smtClean="0">
                <a:ea typeface="MS PGothic" charset="-128"/>
              </a:rPr>
              <a:t>(</a:t>
            </a:r>
            <a:r>
              <a:rPr lang="en-US" altLang="en-US" sz="2400" dirty="0" err="1" smtClean="0">
                <a:ea typeface="MS PGothic" charset="-128"/>
              </a:rPr>
              <a:t>checkRGB</a:t>
            </a:r>
            <a:r>
              <a:rPr lang="en-US" altLang="en-US" sz="2400" dirty="0" smtClean="0">
                <a:ea typeface="MS PGothic" charset="-128"/>
              </a:rPr>
              <a:t>(0,0,-1));</a:t>
            </a:r>
            <a:endParaRPr lang="en-US" altLang="en-US" sz="2400" dirty="0">
              <a:ea typeface="MS PGothic" charset="-128"/>
            </a:endParaRPr>
          </a:p>
        </p:txBody>
      </p:sp>
    </p:spTree>
    <p:extLst>
      <p:ext uri="{BB962C8B-B14F-4D97-AF65-F5344CB8AC3E}">
        <p14:creationId xmlns:p14="http://schemas.microsoft.com/office/powerpoint/2010/main" val="17472547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cstate="print">
            <a:extLst>
              <a:ext uri="{28A0092B-C50C-407E-A947-70E740481C1C}">
                <a14:useLocalDpi xmlns:a14="http://schemas.microsoft.com/office/drawing/2010/main" val="0"/>
              </a:ext>
            </a:extLst>
          </a:blip>
          <a:stretch>
            <a:fillRect/>
          </a:stretch>
        </p:blipFill>
        <p:spPr>
          <a:xfrm>
            <a:off x="6122504" y="3392557"/>
            <a:ext cx="6005996" cy="3401942"/>
          </a:xfrm>
          <a:prstGeom prst="rect">
            <a:avLst/>
          </a:prstGeom>
        </p:spPr>
      </p:pic>
      <p:sp>
        <p:nvSpPr>
          <p:cNvPr id="5" name="9. What is printed as a result of the following code?    ArrayList&lt;String&gt; myList = new ArrayList&lt;String&gt;();  myList.add(&quot;Betty&quot;); myList.add(&quot;Bill&quot;); myList.set(1, &quot;Mary&quot;); System.out.println(myList.get(1));"/>
          <p:cNvSpPr txBox="1">
            <a:spLocks/>
          </p:cNvSpPr>
          <p:nvPr/>
        </p:nvSpPr>
        <p:spPr>
          <a:xfrm>
            <a:off x="380584" y="155411"/>
            <a:ext cx="11430832" cy="3031500"/>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lvl1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mj-lt"/>
                <a:ea typeface="+mj-ea"/>
                <a:cs typeface="+mj-cs"/>
                <a:sym typeface="Calibri"/>
              </a:defRPr>
            </a:lvl9pPr>
          </a:lstStyle>
          <a:p>
            <a:pPr defTabSz="841247" hangingPunct="1">
              <a:lnSpc>
                <a:spcPct val="100000"/>
              </a:lnSpc>
              <a:defRPr sz="3312"/>
            </a:pPr>
            <a:r>
              <a:rPr lang="en-US" sz="3200" dirty="0" smtClean="0"/>
              <a:t>13. You write a method called </a:t>
            </a:r>
            <a:r>
              <a:rPr lang="en-US" sz="3200" dirty="0" err="1" smtClean="0"/>
              <a:t>makeTag</a:t>
            </a:r>
            <a:r>
              <a:rPr lang="en-US" sz="3200" dirty="0" smtClean="0"/>
              <a:t>() that takes a string as input, and removes all spaces and adds ‘#’. So “me too” becomes “#</a:t>
            </a:r>
            <a:r>
              <a:rPr lang="en-US" sz="3200" dirty="0" err="1" smtClean="0"/>
              <a:t>metoo</a:t>
            </a:r>
            <a:r>
              <a:rPr lang="en-US" sz="3200" dirty="0" smtClean="0"/>
              <a:t>”. In your test, you have the following line of code:</a:t>
            </a:r>
          </a:p>
          <a:p>
            <a:pPr defTabSz="841247" hangingPunct="1">
              <a:lnSpc>
                <a:spcPct val="100000"/>
              </a:lnSpc>
              <a:defRPr sz="3312"/>
            </a:pPr>
            <a:r>
              <a:rPr lang="en-US" sz="3312" dirty="0">
                <a:latin typeface="Courier"/>
                <a:ea typeface="Courier"/>
                <a:cs typeface="Courier"/>
                <a:sym typeface="Courier"/>
              </a:rPr>
              <a:t> </a:t>
            </a:r>
            <a:r>
              <a:rPr lang="en-US" sz="3312" dirty="0" smtClean="0">
                <a:latin typeface="Courier"/>
                <a:ea typeface="Courier"/>
                <a:cs typeface="Courier"/>
                <a:sym typeface="Courier"/>
              </a:rPr>
              <a:t>   </a:t>
            </a:r>
            <a:r>
              <a:rPr lang="en-US" sz="3000" dirty="0" smtClean="0">
                <a:latin typeface="Courier"/>
                <a:ea typeface="Courier"/>
                <a:cs typeface="Courier"/>
                <a:sym typeface="Courier"/>
              </a:rPr>
              <a:t>String result = </a:t>
            </a:r>
            <a:r>
              <a:rPr lang="en-US" sz="3000" dirty="0" err="1" smtClean="0">
                <a:latin typeface="Courier"/>
                <a:ea typeface="Courier"/>
                <a:cs typeface="Courier"/>
                <a:sym typeface="Courier"/>
              </a:rPr>
              <a:t>makeTag</a:t>
            </a:r>
            <a:r>
              <a:rPr lang="en-US" sz="3000" dirty="0" smtClean="0">
                <a:latin typeface="Courier"/>
                <a:ea typeface="Courier"/>
                <a:cs typeface="Courier"/>
                <a:sym typeface="Courier"/>
              </a:rPr>
              <a:t>(“United Nations”);</a:t>
            </a:r>
          </a:p>
          <a:p>
            <a:pPr defTabSz="841247" hangingPunct="1">
              <a:lnSpc>
                <a:spcPct val="100000"/>
              </a:lnSpc>
              <a:defRPr sz="3312"/>
            </a:pPr>
            <a:r>
              <a:rPr lang="en-US" sz="3200" dirty="0"/>
              <a:t>Which of the following tests should pass?</a:t>
            </a:r>
            <a:endParaRPr lang="en-US" sz="3200" dirty="0">
              <a:latin typeface="Courier"/>
              <a:ea typeface="Courier"/>
              <a:cs typeface="Courier"/>
              <a:sym typeface="Courier"/>
            </a:endParaRPr>
          </a:p>
        </p:txBody>
      </p:sp>
      <p:sp>
        <p:nvSpPr>
          <p:cNvPr id="6" name="Betty…"/>
          <p:cNvSpPr txBox="1">
            <a:spLocks/>
          </p:cNvSpPr>
          <p:nvPr/>
        </p:nvSpPr>
        <p:spPr>
          <a:xfrm>
            <a:off x="404879" y="3957472"/>
            <a:ext cx="5691121" cy="3430552"/>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Calibri"/>
              </a:defRPr>
            </a:lvl9pPr>
          </a:lstStyle>
          <a:p>
            <a:pPr marL="514350" indent="-514350" hangingPunct="1">
              <a:lnSpc>
                <a:spcPct val="100000"/>
              </a:lnSpc>
              <a:spcBef>
                <a:spcPts val="700"/>
              </a:spcBef>
              <a:buFontTx/>
              <a:buAutoNum type="alphaUcPeriod"/>
              <a:defRPr sz="3200"/>
            </a:pPr>
            <a:r>
              <a:rPr lang="en-US" sz="2400" dirty="0" err="1" smtClean="0"/>
              <a:t>assertTrue</a:t>
            </a:r>
            <a:r>
              <a:rPr lang="en-US" sz="2400" dirty="0" smtClean="0"/>
              <a:t>(result)</a:t>
            </a:r>
          </a:p>
          <a:p>
            <a:pPr marL="514350" indent="-514350" hangingPunct="1">
              <a:lnSpc>
                <a:spcPct val="100000"/>
              </a:lnSpc>
              <a:spcBef>
                <a:spcPts val="700"/>
              </a:spcBef>
              <a:buFontTx/>
              <a:buAutoNum type="alphaUcPeriod"/>
              <a:defRPr sz="3200"/>
            </a:pPr>
            <a:r>
              <a:rPr lang="en-US" sz="2400" dirty="0" err="1" smtClean="0"/>
              <a:t>assertFalse</a:t>
            </a:r>
            <a:r>
              <a:rPr lang="en-US" sz="2400" dirty="0" smtClean="0"/>
              <a:t>(result)</a:t>
            </a:r>
          </a:p>
          <a:p>
            <a:pPr marL="514350" indent="-514350" hangingPunct="1">
              <a:lnSpc>
                <a:spcPct val="100000"/>
              </a:lnSpc>
              <a:spcBef>
                <a:spcPts val="700"/>
              </a:spcBef>
              <a:buFontTx/>
              <a:buAutoNum type="alphaUcPeriod"/>
              <a:defRPr sz="3200"/>
            </a:pPr>
            <a:r>
              <a:rPr lang="en-US" sz="2400" dirty="0" err="1" smtClean="0"/>
              <a:t>assertEquals</a:t>
            </a:r>
            <a:r>
              <a:rPr lang="en-US" sz="2400" dirty="0" smtClean="0"/>
              <a:t>(“#</a:t>
            </a:r>
            <a:r>
              <a:rPr lang="en-US" sz="2400" dirty="0" err="1" smtClean="0"/>
              <a:t>UnitedNations</a:t>
            </a:r>
            <a:r>
              <a:rPr lang="en-US" sz="2400" dirty="0" smtClean="0"/>
              <a:t>”, result);</a:t>
            </a:r>
          </a:p>
          <a:p>
            <a:pPr marL="514350" indent="-514350" hangingPunct="1">
              <a:lnSpc>
                <a:spcPct val="100000"/>
              </a:lnSpc>
              <a:spcBef>
                <a:spcPts val="700"/>
              </a:spcBef>
              <a:buFontTx/>
              <a:buAutoNum type="alphaUcPeriod"/>
              <a:defRPr sz="3200"/>
            </a:pPr>
            <a:r>
              <a:rPr lang="en-US" sz="2400" dirty="0" err="1" smtClean="0"/>
              <a:t>assertNull</a:t>
            </a:r>
            <a:r>
              <a:rPr lang="en-US" sz="2400" dirty="0" smtClean="0"/>
              <a:t>(result);</a:t>
            </a:r>
            <a:endParaRPr lang="en-US" sz="2400" dirty="0"/>
          </a:p>
        </p:txBody>
      </p:sp>
    </p:spTree>
    <p:extLst>
      <p:ext uri="{BB962C8B-B14F-4D97-AF65-F5344CB8AC3E}">
        <p14:creationId xmlns:p14="http://schemas.microsoft.com/office/powerpoint/2010/main" val="13872994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11684000" cy="6350000"/>
          </a:xfrm>
          <a:prstGeom prst="rect">
            <a:avLst/>
          </a:prstGeom>
        </p:spPr>
      </p:pic>
    </p:spTree>
    <p:extLst>
      <p:ext uri="{BB962C8B-B14F-4D97-AF65-F5344CB8AC3E}">
        <p14:creationId xmlns:p14="http://schemas.microsoft.com/office/powerpoint/2010/main" val="39943880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11684000" cy="6350000"/>
          </a:xfrm>
          <a:prstGeom prst="rect">
            <a:avLst/>
          </a:prstGeom>
        </p:spPr>
      </p:pic>
    </p:spTree>
    <p:extLst>
      <p:ext uri="{BB962C8B-B14F-4D97-AF65-F5344CB8AC3E}">
        <p14:creationId xmlns:p14="http://schemas.microsoft.com/office/powerpoint/2010/main" val="26094309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11684000" cy="6350000"/>
          </a:xfrm>
          <a:prstGeom prst="rect">
            <a:avLst/>
          </a:prstGeom>
        </p:spPr>
      </p:pic>
    </p:spTree>
    <p:extLst>
      <p:ext uri="{BB962C8B-B14F-4D97-AF65-F5344CB8AC3E}">
        <p14:creationId xmlns:p14="http://schemas.microsoft.com/office/powerpoint/2010/main" val="33436089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11684000" cy="6350000"/>
          </a:xfrm>
          <a:prstGeom prst="rect">
            <a:avLst/>
          </a:prstGeom>
        </p:spPr>
      </p:pic>
    </p:spTree>
    <p:extLst>
      <p:ext uri="{BB962C8B-B14F-4D97-AF65-F5344CB8AC3E}">
        <p14:creationId xmlns:p14="http://schemas.microsoft.com/office/powerpoint/2010/main" val="17939037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p:cNvPicPr>
          <p:nvPr>
            <p:custDataLst>
              <p:tags r:id="rId1"/>
            </p:custDataLst>
          </p:nvPr>
        </p:nvPicPr>
        <p:blipFill>
          <a:blip r:embed="rId4">
            <a:extLst>
              <a:ext uri="{28A0092B-C50C-407E-A947-70E740481C1C}">
                <a14:useLocalDpi xmlns:a14="http://schemas.microsoft.com/office/drawing/2010/main" val="0"/>
              </a:ext>
            </a:extLst>
          </a:blip>
          <a:stretch>
            <a:fillRect/>
          </a:stretch>
        </p:blipFill>
        <p:spPr>
          <a:xfrm>
            <a:off x="254000" y="254000"/>
            <a:ext cx="11684000" cy="6350000"/>
          </a:xfrm>
          <a:prstGeom prst="rect">
            <a:avLst/>
          </a:prstGeom>
        </p:spPr>
      </p:pic>
    </p:spTree>
    <p:extLst>
      <p:ext uri="{BB962C8B-B14F-4D97-AF65-F5344CB8AC3E}">
        <p14:creationId xmlns:p14="http://schemas.microsoft.com/office/powerpoint/2010/main" val="5917989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__PE_POLL_EMBED_ID" val="891fd9bd-2473-4fad-b399-a937e7ee6582"/>
</p:tagLst>
</file>

<file path=ppt/tags/tag10.xml><?xml version="1.0" encoding="utf-8"?>
<p:tagLst xmlns:a="http://schemas.openxmlformats.org/drawingml/2006/main" xmlns:r="http://schemas.openxmlformats.org/officeDocument/2006/relationships" xmlns:p="http://schemas.openxmlformats.org/presentationml/2006/main">
  <p:tag name="__PE_POLL_EMBED_ID" val="9aa87f1f-01d4-4375-9e4b-5b37ef293842"/>
</p:tagLst>
</file>

<file path=ppt/tags/tag11.xml><?xml version="1.0" encoding="utf-8"?>
<p:tagLst xmlns:a="http://schemas.openxmlformats.org/drawingml/2006/main" xmlns:r="http://schemas.openxmlformats.org/officeDocument/2006/relationships" xmlns:p="http://schemas.openxmlformats.org/presentationml/2006/main">
  <p:tag name="ZEROBASED" val="False"/>
</p:tagLst>
</file>

<file path=ppt/tags/tag12.xml><?xml version="1.0" encoding="utf-8"?>
<p:tagLst xmlns:a="http://schemas.openxmlformats.org/drawingml/2006/main" xmlns:r="http://schemas.openxmlformats.org/officeDocument/2006/relationships" xmlns:p="http://schemas.openxmlformats.org/presentationml/2006/main">
  <p:tag name="__PE_POLL_EMBED_ID" val="1f4d7bf7-e287-48e7-aacf-c5cf7f349897"/>
</p:tagLst>
</file>

<file path=ppt/tags/tag13.xml><?xml version="1.0" encoding="utf-8"?>
<p:tagLst xmlns:a="http://schemas.openxmlformats.org/drawingml/2006/main" xmlns:r="http://schemas.openxmlformats.org/officeDocument/2006/relationships" xmlns:p="http://schemas.openxmlformats.org/presentationml/2006/main">
  <p:tag name="__PE_POLL_EMBED_ID" val="ac397875-2b36-4b5a-8da8-550e9a2dbb51"/>
</p:tagLst>
</file>

<file path=ppt/tags/tag14.xml><?xml version="1.0" encoding="utf-8"?>
<p:tagLst xmlns:a="http://schemas.openxmlformats.org/drawingml/2006/main" xmlns:r="http://schemas.openxmlformats.org/officeDocument/2006/relationships" xmlns:p="http://schemas.openxmlformats.org/presentationml/2006/main">
  <p:tag name="__PE_POLL_EMBED_ID" val="1c253c69-6f23-4cc4-afec-f765cb498de7"/>
</p:tagLst>
</file>

<file path=ppt/tags/tag15.xml><?xml version="1.0" encoding="utf-8"?>
<p:tagLst xmlns:a="http://schemas.openxmlformats.org/drawingml/2006/main" xmlns:r="http://schemas.openxmlformats.org/officeDocument/2006/relationships" xmlns:p="http://schemas.openxmlformats.org/presentationml/2006/main">
  <p:tag name="__PE_POLL_EMBED_ID" val="218247ee-2ae8-4a1c-8a7c-0159faacfd67"/>
</p:tagLst>
</file>

<file path=ppt/tags/tag16.xml><?xml version="1.0" encoding="utf-8"?>
<p:tagLst xmlns:a="http://schemas.openxmlformats.org/drawingml/2006/main" xmlns:r="http://schemas.openxmlformats.org/officeDocument/2006/relationships" xmlns:p="http://schemas.openxmlformats.org/presentationml/2006/main">
  <p:tag name="__PE_POLL_EMBED_ID" val="c32e3f5f-5de2-4e74-a4c6-a2b19c45a081"/>
</p:tagLst>
</file>

<file path=ppt/tags/tag17.xml><?xml version="1.0" encoding="utf-8"?>
<p:tagLst xmlns:a="http://schemas.openxmlformats.org/drawingml/2006/main" xmlns:r="http://schemas.openxmlformats.org/officeDocument/2006/relationships" xmlns:p="http://schemas.openxmlformats.org/presentationml/2006/main">
  <p:tag name="__PE_POLL_EMBED_ID" val="cc043899-1117-463e-ba6e-6f3e2aae3fce"/>
</p:tagLst>
</file>

<file path=ppt/tags/tag18.xml><?xml version="1.0" encoding="utf-8"?>
<p:tagLst xmlns:a="http://schemas.openxmlformats.org/drawingml/2006/main" xmlns:r="http://schemas.openxmlformats.org/officeDocument/2006/relationships" xmlns:p="http://schemas.openxmlformats.org/presentationml/2006/main">
  <p:tag name="ZEROBASED" val="False"/>
</p:tagLst>
</file>

<file path=ppt/tags/tag19.xml><?xml version="1.0" encoding="utf-8"?>
<p:tagLst xmlns:a="http://schemas.openxmlformats.org/drawingml/2006/main" xmlns:r="http://schemas.openxmlformats.org/officeDocument/2006/relationships" xmlns:p="http://schemas.openxmlformats.org/presentationml/2006/main">
  <p:tag name="__PE_POLL_EMBED_ID" val="d1b9bbf1-5a44-42f8-8995-bca8c87b4090"/>
</p:tagLst>
</file>

<file path=ppt/tags/tag2.xml><?xml version="1.0" encoding="utf-8"?>
<p:tagLst xmlns:a="http://schemas.openxmlformats.org/drawingml/2006/main" xmlns:r="http://schemas.openxmlformats.org/officeDocument/2006/relationships" xmlns:p="http://schemas.openxmlformats.org/presentationml/2006/main">
  <p:tag name="__PE_POLL_EMBED_ID" val="c18dce85-f762-4539-b039-9db1d18a3f10"/>
</p:tagLst>
</file>

<file path=ppt/tags/tag3.xml><?xml version="1.0" encoding="utf-8"?>
<p:tagLst xmlns:a="http://schemas.openxmlformats.org/drawingml/2006/main" xmlns:r="http://schemas.openxmlformats.org/officeDocument/2006/relationships" xmlns:p="http://schemas.openxmlformats.org/presentationml/2006/main">
  <p:tag name="__PE_POLL_EMBED_ID" val="e631abf3-0244-4148-9c8b-3536b19aaa25"/>
</p:tagLst>
</file>

<file path=ppt/tags/tag4.xml><?xml version="1.0" encoding="utf-8"?>
<p:tagLst xmlns:a="http://schemas.openxmlformats.org/drawingml/2006/main" xmlns:r="http://schemas.openxmlformats.org/officeDocument/2006/relationships" xmlns:p="http://schemas.openxmlformats.org/presentationml/2006/main">
  <p:tag name="__PE_POLL_EMBED_ID" val="8a25b30e-35cc-4df4-8fb8-5559085c906f"/>
</p:tagLst>
</file>

<file path=ppt/tags/tag5.xml><?xml version="1.0" encoding="utf-8"?>
<p:tagLst xmlns:a="http://schemas.openxmlformats.org/drawingml/2006/main" xmlns:r="http://schemas.openxmlformats.org/officeDocument/2006/relationships" xmlns:p="http://schemas.openxmlformats.org/presentationml/2006/main">
  <p:tag name="__PE_POLL_EMBED_ID" val="ef087910-e981-4280-be39-24841d160749"/>
</p:tagLst>
</file>

<file path=ppt/tags/tag6.xml><?xml version="1.0" encoding="utf-8"?>
<p:tagLst xmlns:a="http://schemas.openxmlformats.org/drawingml/2006/main" xmlns:r="http://schemas.openxmlformats.org/officeDocument/2006/relationships" xmlns:p="http://schemas.openxmlformats.org/presentationml/2006/main">
  <p:tag name="__PE_POLL_EMBED_ID" val="3c226be5-9410-460d-a509-65687190448b"/>
</p:tagLst>
</file>

<file path=ppt/tags/tag7.xml><?xml version="1.0" encoding="utf-8"?>
<p:tagLst xmlns:a="http://schemas.openxmlformats.org/drawingml/2006/main" xmlns:r="http://schemas.openxmlformats.org/officeDocument/2006/relationships" xmlns:p="http://schemas.openxmlformats.org/presentationml/2006/main">
  <p:tag name="__PE_POLL_EMBED_ID" val="d88a8afc-d371-46ea-8575-d9c5eb8405b6"/>
</p:tagLst>
</file>

<file path=ppt/tags/tag8.xml><?xml version="1.0" encoding="utf-8"?>
<p:tagLst xmlns:a="http://schemas.openxmlformats.org/drawingml/2006/main" xmlns:r="http://schemas.openxmlformats.org/officeDocument/2006/relationships" xmlns:p="http://schemas.openxmlformats.org/presentationml/2006/main">
  <p:tag name="__PE_POLL_EMBED_ID" val="2dc4f764-8380-4df3-aef8-2d6fb901f8a0"/>
</p:tagLst>
</file>

<file path=ppt/tags/tag9.xml><?xml version="1.0" encoding="utf-8"?>
<p:tagLst xmlns:a="http://schemas.openxmlformats.org/drawingml/2006/main" xmlns:r="http://schemas.openxmlformats.org/officeDocument/2006/relationships" xmlns:p="http://schemas.openxmlformats.org/presentationml/2006/main">
  <p:tag name="ZEROBASED" val="Fals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TotalTime>
  <Words>2667</Words>
  <Application>Microsoft Office PowerPoint</Application>
  <PresentationFormat>Widescreen</PresentationFormat>
  <Paragraphs>386</Paragraphs>
  <Slides>49</Slides>
  <Notes>30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49</vt:i4>
      </vt:variant>
    </vt:vector>
  </HeadingPairs>
  <TitlesOfParts>
    <vt:vector size="58" baseType="lpstr">
      <vt:lpstr>Courier</vt:lpstr>
      <vt:lpstr>MS PGothic</vt:lpstr>
      <vt:lpstr>Roboto</vt:lpstr>
      <vt:lpstr>SimSun</vt:lpstr>
      <vt:lpstr>Arial</vt:lpstr>
      <vt:lpstr>Calibri</vt:lpstr>
      <vt:lpstr>Calibri Light</vt:lpstr>
      <vt:lpstr>Times New Roman</vt:lpstr>
      <vt:lpstr>Office Theme</vt:lpstr>
      <vt:lpstr>Data Structures &amp; Algorithms Week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Algorithm analysis: to analyze how runtime of an algorithm scales as the input size increases to infinity </vt:lpstr>
      <vt:lpstr>Time Complexity Analysis</vt:lpstr>
      <vt:lpstr>PowerPoint Presentation</vt:lpstr>
      <vt:lpstr>PowerPoint Presentation</vt:lpstr>
      <vt:lpstr>Data Structures Matrix  </vt:lpstr>
      <vt:lpstr>End-User Programmer (EUP)</vt:lpstr>
      <vt:lpstr>Data Structures Programmer (DSP)</vt:lpstr>
      <vt:lpstr>DSP vs. EUP</vt:lpstr>
      <vt:lpstr>PowerPoint Presentation</vt:lpstr>
      <vt:lpstr>PowerPoint Presentation</vt:lpstr>
      <vt:lpstr>Time Complexity Analysis</vt:lpstr>
      <vt:lpstr>PowerPoint Presentation</vt:lpstr>
      <vt:lpstr>Big O notation  -  categorizing algorithmic growth rate </vt:lpstr>
      <vt:lpstr>Guideline for General Algorithmic Time Complexity Analysis</vt:lpstr>
      <vt:lpstr>Big O notation  -  categorizing algorithmic growth rate </vt:lpstr>
      <vt:lpstr>Runtime complexities for various pseudocode examples.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Structures &amp; Algorithms Week 3</dc:title>
  <dc:creator>Microsoft account</dc:creator>
  <cp:lastModifiedBy>Microsoft account</cp:lastModifiedBy>
  <cp:revision>15</cp:revision>
  <dcterms:created xsi:type="dcterms:W3CDTF">2020-09-21T06:39:14Z</dcterms:created>
  <dcterms:modified xsi:type="dcterms:W3CDTF">2020-09-23T13:26:55Z</dcterms:modified>
</cp:coreProperties>
</file>

<file path=docProps/thumbnail.jpeg>
</file>